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21" r:id="rId3"/>
    <p:sldId id="324" r:id="rId4"/>
    <p:sldId id="325" r:id="rId5"/>
    <p:sldId id="326" r:id="rId6"/>
    <p:sldId id="282" r:id="rId7"/>
    <p:sldId id="329" r:id="rId8"/>
    <p:sldId id="330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EDE1"/>
    <a:srgbClr val="51DA7F"/>
    <a:srgbClr val="292929"/>
    <a:srgbClr val="DF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2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681E3-0E24-4EB6-9152-717E890914B2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03297-304F-41CA-8F8A-085C690D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436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03297-304F-41CA-8F8A-085C690D561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905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603297-304F-41CA-8F8A-085C690D561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110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603297-304F-41CA-8F8A-085C690D561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8517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9BA8-E367-4F43-BA57-9A5942C261F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7748-A82C-40FA-B77C-178CADD81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27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9BA8-E367-4F43-BA57-9A5942C261F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7748-A82C-40FA-B77C-178CADD81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85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9BA8-E367-4F43-BA57-9A5942C261F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7748-A82C-40FA-B77C-178CADD81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37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9BA8-E367-4F43-BA57-9A5942C261F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7748-A82C-40FA-B77C-178CADD81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62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9BA8-E367-4F43-BA57-9A5942C261F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7748-A82C-40FA-B77C-178CADD81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72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9BA8-E367-4F43-BA57-9A5942C261F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7748-A82C-40FA-B77C-178CADD81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2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9BA8-E367-4F43-BA57-9A5942C261F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7748-A82C-40FA-B77C-178CADD81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82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9BA8-E367-4F43-BA57-9A5942C261F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7748-A82C-40FA-B77C-178CADD81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49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9BA8-E367-4F43-BA57-9A5942C261F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7748-A82C-40FA-B77C-178CADD81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48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9BA8-E367-4F43-BA57-9A5942C261F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7748-A82C-40FA-B77C-178CADD81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83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9BA8-E367-4F43-BA57-9A5942C261F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7748-A82C-40FA-B77C-178CADD81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711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19BA8-E367-4F43-BA57-9A5942C261F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A7748-A82C-40FA-B77C-178CADD81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55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89;p11">
            <a:extLst>
              <a:ext uri="{FF2B5EF4-FFF2-40B4-BE49-F238E27FC236}">
                <a16:creationId xmlns:a16="http://schemas.microsoft.com/office/drawing/2014/main" id="{8BF9B1D2-4D14-4252-B375-E8245995F2A2}"/>
              </a:ext>
            </a:extLst>
          </p:cNvPr>
          <p:cNvSpPr txBox="1"/>
          <p:nvPr/>
        </p:nvSpPr>
        <p:spPr bwMode="white">
          <a:xfrm>
            <a:off x="1055688" y="2060575"/>
            <a:ext cx="7861246" cy="136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ru-RU" sz="4400" b="1" dirty="0">
                <a:solidFill>
                  <a:schemeClr val="bg1"/>
                </a:solidFill>
                <a:latin typeface="IBM Plex Sans" panose="020B0503050203000203" pitchFamily="34" charset="0"/>
                <a:ea typeface="Proxima Nova"/>
                <a:cs typeface="Proxima Nova"/>
                <a:sym typeface="Proxima Nova"/>
              </a:rPr>
              <a:t>Возможности обучения студентов </a:t>
            </a:r>
            <a:r>
              <a:rPr lang="en-US" sz="4400" b="1" dirty="0">
                <a:solidFill>
                  <a:schemeClr val="bg1"/>
                </a:solidFill>
                <a:latin typeface="IBM Plex Sans" panose="020B0503050203000203" pitchFamily="34" charset="0"/>
                <a:ea typeface="Proxima Nova"/>
                <a:cs typeface="Proxima Nova"/>
                <a:sym typeface="Proxima Nova"/>
              </a:rPr>
              <a:t>IT-</a:t>
            </a:r>
            <a:r>
              <a:rPr lang="ru-RU" sz="4400" b="1" dirty="0">
                <a:solidFill>
                  <a:schemeClr val="bg1"/>
                </a:solidFill>
                <a:latin typeface="IBM Plex Sans" panose="020B0503050203000203" pitchFamily="34" charset="0"/>
                <a:ea typeface="Proxima Nova"/>
                <a:cs typeface="Proxima Nova"/>
                <a:sym typeface="Proxima Nova"/>
              </a:rPr>
              <a:t>навыкам в рамках проекта 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ru-RU" sz="4400" b="1" dirty="0">
                <a:solidFill>
                  <a:schemeClr val="bg1"/>
                </a:solidFill>
                <a:latin typeface="IBM Plex Sans" panose="020B0503050203000203" pitchFamily="34" charset="0"/>
                <a:ea typeface="Proxima Nova"/>
                <a:cs typeface="Proxima Nova"/>
                <a:sym typeface="Proxima Nova"/>
              </a:rPr>
              <a:t>«Цифровые кафедры»</a:t>
            </a: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BBF825CB-22DC-4E52-B308-C40E6C34E039}"/>
              </a:ext>
            </a:extLst>
          </p:cNvPr>
          <p:cNvSpPr txBox="1"/>
          <p:nvPr/>
        </p:nvSpPr>
        <p:spPr>
          <a:xfrm>
            <a:off x="1055688" y="6107560"/>
            <a:ext cx="3771900" cy="259578"/>
          </a:xfrm>
          <a:prstGeom prst="rect">
            <a:avLst/>
          </a:prstGeom>
        </p:spPr>
        <p:txBody>
          <a:bodyPr vert="horz" wrap="square" lIns="0" tIns="19895" rIns="0" bIns="0" rtlCol="0">
            <a:spAutoFit/>
          </a:bodyPr>
          <a:lstStyle/>
          <a:p>
            <a:pPr marL="20942" marR="8377">
              <a:lnSpc>
                <a:spcPct val="120000"/>
              </a:lnSpc>
            </a:pPr>
            <a:r>
              <a:rPr lang="en-US" sz="1400" dirty="0">
                <a:solidFill>
                  <a:srgbClr val="DFDFDF"/>
                </a:solidFill>
                <a:latin typeface="IBM Plex Sans"/>
                <a:cs typeface="Times New Roman" panose="02020603050405020304" pitchFamily="18" charset="0"/>
              </a:rPr>
              <a:t>da_maslova@ido.tsu.ru</a:t>
            </a:r>
            <a:endParaRPr lang="ru-RU" sz="1400" dirty="0">
              <a:solidFill>
                <a:srgbClr val="DFDFDF"/>
              </a:solidFill>
              <a:latin typeface="IBM Plex Sans"/>
              <a:cs typeface="Times New Roman" panose="02020603050405020304" pitchFamily="18" charset="0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40774437-FE01-4D9A-896C-EBCBFB755936}"/>
              </a:ext>
            </a:extLst>
          </p:cNvPr>
          <p:cNvSpPr txBox="1"/>
          <p:nvPr/>
        </p:nvSpPr>
        <p:spPr>
          <a:xfrm>
            <a:off x="1055687" y="4726190"/>
            <a:ext cx="8298285" cy="1180150"/>
          </a:xfrm>
          <a:prstGeom prst="rect">
            <a:avLst/>
          </a:prstGeom>
        </p:spPr>
        <p:txBody>
          <a:bodyPr vert="horz" wrap="square" lIns="0" tIns="19895" rIns="0" bIns="0" rtlCol="0">
            <a:spAutoFit/>
          </a:bodyPr>
          <a:lstStyle/>
          <a:p>
            <a:pPr marL="20942" marR="8377">
              <a:lnSpc>
                <a:spcPct val="120000"/>
              </a:lnSpc>
            </a:pPr>
            <a:r>
              <a:rPr lang="ru-RU" sz="1600" dirty="0">
                <a:solidFill>
                  <a:srgbClr val="DFDFDF"/>
                </a:solidFill>
                <a:latin typeface="IBM Plex Sans"/>
                <a:cs typeface="Times New Roman" panose="02020603050405020304" pitchFamily="18" charset="0"/>
              </a:rPr>
              <a:t>Маслова Дарья Александровна,</a:t>
            </a:r>
          </a:p>
          <a:p>
            <a:pPr marL="20942" marR="8377">
              <a:lnSpc>
                <a:spcPct val="120000"/>
              </a:lnSpc>
            </a:pPr>
            <a:r>
              <a:rPr lang="ru-RU" sz="1600" dirty="0">
                <a:solidFill>
                  <a:srgbClr val="DFDFDF"/>
                </a:solidFill>
                <a:latin typeface="IBM Plex Sans"/>
                <a:cs typeface="Times New Roman" panose="02020603050405020304" pitchFamily="18" charset="0"/>
              </a:rPr>
              <a:t>Директор Центра педагогического дизайна и онлайн-обучения </a:t>
            </a:r>
          </a:p>
          <a:p>
            <a:pPr marL="20942" marR="8377">
              <a:lnSpc>
                <a:spcPct val="120000"/>
              </a:lnSpc>
            </a:pPr>
            <a:r>
              <a:rPr lang="ru-RU" sz="1600" dirty="0">
                <a:solidFill>
                  <a:srgbClr val="DFDFDF"/>
                </a:solidFill>
                <a:latin typeface="IBM Plex Sans"/>
                <a:cs typeface="Times New Roman" panose="02020603050405020304" pitchFamily="18" charset="0"/>
              </a:rPr>
              <a:t>Института дистанционного образования</a:t>
            </a:r>
          </a:p>
          <a:p>
            <a:pPr marL="20942" marR="8377">
              <a:lnSpc>
                <a:spcPct val="120000"/>
              </a:lnSpc>
            </a:pPr>
            <a:r>
              <a:rPr lang="ru-RU" sz="1600" dirty="0">
                <a:solidFill>
                  <a:srgbClr val="DFDFDF"/>
                </a:solidFill>
                <a:latin typeface="IBM Plex Sans"/>
                <a:cs typeface="Times New Roman" panose="02020603050405020304" pitchFamily="18" charset="0"/>
              </a:rPr>
              <a:t>Национального исследовательского Томского государственного университета (ТГУ)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88" y="250454"/>
            <a:ext cx="1497532" cy="66479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620" y="345126"/>
            <a:ext cx="1565995" cy="56292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84" r="1"/>
          <a:stretch/>
        </p:blipFill>
        <p:spPr>
          <a:xfrm>
            <a:off x="9353973" y="0"/>
            <a:ext cx="2838027" cy="685800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6672" y="951660"/>
            <a:ext cx="585492" cy="58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3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Группа 49"/>
          <p:cNvGrpSpPr/>
          <p:nvPr/>
        </p:nvGrpSpPr>
        <p:grpSpPr>
          <a:xfrm>
            <a:off x="9353973" y="-6858633"/>
            <a:ext cx="2838027" cy="13716633"/>
            <a:chOff x="9353973" y="-6079700"/>
            <a:chExt cx="2838027" cy="13716633"/>
          </a:xfrm>
        </p:grpSpPr>
        <p:pic>
          <p:nvPicPr>
            <p:cNvPr id="51" name="Рисунок 5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84" r="1"/>
            <a:stretch/>
          </p:blipFill>
          <p:spPr>
            <a:xfrm>
              <a:off x="9353973" y="778933"/>
              <a:ext cx="2838027" cy="6858000"/>
            </a:xfrm>
            <a:prstGeom prst="rect">
              <a:avLst/>
            </a:prstGeom>
          </p:spPr>
        </p:pic>
        <p:pic>
          <p:nvPicPr>
            <p:cNvPr id="52" name="Рисунок 5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84" r="1"/>
            <a:stretch/>
          </p:blipFill>
          <p:spPr>
            <a:xfrm>
              <a:off x="9353973" y="-6079700"/>
              <a:ext cx="2838027" cy="6858000"/>
            </a:xfrm>
            <a:prstGeom prst="rect">
              <a:avLst/>
            </a:prstGeom>
          </p:spPr>
        </p:pic>
      </p:grpSp>
      <p:sp>
        <p:nvSpPr>
          <p:cNvPr id="5" name="Google Shape;289;p11">
            <a:extLst>
              <a:ext uri="{FF2B5EF4-FFF2-40B4-BE49-F238E27FC236}">
                <a16:creationId xmlns:a16="http://schemas.microsoft.com/office/drawing/2014/main" id="{8BF9B1D2-4D14-4252-B375-E8245995F2A2}"/>
              </a:ext>
            </a:extLst>
          </p:cNvPr>
          <p:cNvSpPr txBox="1"/>
          <p:nvPr/>
        </p:nvSpPr>
        <p:spPr>
          <a:xfrm>
            <a:off x="1054543" y="1035935"/>
            <a:ext cx="2036008" cy="301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70000"/>
              </a:lnSpc>
              <a:buClr>
                <a:srgbClr val="000000"/>
              </a:buClr>
              <a:buSzPts val="4800"/>
            </a:pPr>
            <a:r>
              <a:rPr lang="ru-RU" sz="3600" b="1" dirty="0">
                <a:solidFill>
                  <a:srgbClr val="DFDFDF"/>
                </a:solidFill>
                <a:latin typeface="IBM Plex Sans" panose="020B0503050203000203" pitchFamily="34" charset="0"/>
                <a:ea typeface="Proxima Nova"/>
                <a:cs typeface="Proxima Nova"/>
                <a:sym typeface="Proxima Nova"/>
              </a:rPr>
              <a:t>Вызовы</a:t>
            </a:r>
          </a:p>
          <a:p>
            <a:pPr lvl="0">
              <a:lnSpc>
                <a:spcPct val="70000"/>
              </a:lnSpc>
              <a:buClr>
                <a:srgbClr val="000000"/>
              </a:buClr>
              <a:buSzPts val="4800"/>
            </a:pPr>
            <a:endParaRPr lang="ru-RU" sz="3600" dirty="0">
              <a:solidFill>
                <a:srgbClr val="DFDFDF"/>
              </a:solidFill>
              <a:latin typeface="IBM Plex Sans" panose="020B0503050203000203" pitchFamily="34" charset="0"/>
              <a:ea typeface="Proxima Nova"/>
              <a:cs typeface="Proxima Nova"/>
              <a:sym typeface="Proxima Nova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717983" y="1990062"/>
            <a:ext cx="8085358" cy="410363"/>
            <a:chOff x="5871256" y="1849404"/>
            <a:chExt cx="6290438" cy="410363"/>
          </a:xfrm>
        </p:grpSpPr>
        <p:sp>
          <p:nvSpPr>
            <p:cNvPr id="26" name="Google Shape;289;p11">
              <a:extLst>
                <a:ext uri="{FF2B5EF4-FFF2-40B4-BE49-F238E27FC236}">
                  <a16:creationId xmlns:a16="http://schemas.microsoft.com/office/drawing/2014/main" id="{8BF9B1D2-4D14-4252-B375-E8245995F2A2}"/>
                </a:ext>
              </a:extLst>
            </p:cNvPr>
            <p:cNvSpPr txBox="1"/>
            <p:nvPr/>
          </p:nvSpPr>
          <p:spPr>
            <a:xfrm>
              <a:off x="6133101" y="1849404"/>
              <a:ext cx="6028593" cy="4103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4800"/>
              </a:pPr>
              <a:r>
                <a:rPr lang="ru-RU" dirty="0">
                  <a:solidFill>
                    <a:srgbClr val="DFDFDF"/>
                  </a:solidFill>
                  <a:latin typeface="IBM Plex Sans" panose="020B0503050203000203" pitchFamily="34" charset="0"/>
                  <a:ea typeface="Proxima Nova"/>
                  <a:cs typeface="Proxima Nova"/>
                  <a:sym typeface="Proxima Nova"/>
                </a:rPr>
                <a:t>Цифровая экономика требует от специалистов  особых компетенций</a:t>
              </a:r>
            </a:p>
            <a:p>
              <a:pPr lvl="0">
                <a:lnSpc>
                  <a:spcPct val="70000"/>
                </a:lnSpc>
                <a:buClr>
                  <a:srgbClr val="000000"/>
                </a:buClr>
                <a:buSzPts val="4800"/>
              </a:pPr>
              <a:endParaRPr lang="ru-RU" dirty="0">
                <a:solidFill>
                  <a:srgbClr val="DFDFDF"/>
                </a:solidFill>
                <a:latin typeface="IBM Plex Sans" panose="020B0503050203000203" pitchFamily="34" charset="0"/>
                <a:ea typeface="Proxima Nova"/>
                <a:cs typeface="Proxima Nova"/>
                <a:sym typeface="Proxima Nova"/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1256" y="1852673"/>
              <a:ext cx="235091" cy="235091"/>
            </a:xfrm>
            <a:prstGeom prst="rect">
              <a:avLst/>
            </a:prstGeom>
          </p:spPr>
        </p:pic>
      </p:grpSp>
      <p:grpSp>
        <p:nvGrpSpPr>
          <p:cNvPr id="34" name="Группа 33"/>
          <p:cNvGrpSpPr/>
          <p:nvPr/>
        </p:nvGrpSpPr>
        <p:grpSpPr>
          <a:xfrm>
            <a:off x="708510" y="2653294"/>
            <a:ext cx="6577617" cy="410363"/>
            <a:chOff x="5861785" y="1888411"/>
            <a:chExt cx="5594313" cy="410363"/>
          </a:xfrm>
        </p:grpSpPr>
        <p:sp>
          <p:nvSpPr>
            <p:cNvPr id="35" name="Google Shape;289;p11">
              <a:extLst>
                <a:ext uri="{FF2B5EF4-FFF2-40B4-BE49-F238E27FC236}">
                  <a16:creationId xmlns:a16="http://schemas.microsoft.com/office/drawing/2014/main" id="{8BF9B1D2-4D14-4252-B375-E8245995F2A2}"/>
                </a:ext>
              </a:extLst>
            </p:cNvPr>
            <p:cNvSpPr txBox="1"/>
            <p:nvPr/>
          </p:nvSpPr>
          <p:spPr>
            <a:xfrm>
              <a:off x="6165915" y="1888411"/>
              <a:ext cx="5290183" cy="4103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4800"/>
              </a:pPr>
              <a:r>
                <a:rPr lang="ru-RU" dirty="0">
                  <a:solidFill>
                    <a:srgbClr val="DFDFDF"/>
                  </a:solidFill>
                  <a:latin typeface="IBM Plex Sans" panose="020B0503050203000203" pitchFamily="34" charset="0"/>
                  <a:ea typeface="Proxima Nova"/>
                  <a:cs typeface="Proxima Nova"/>
                  <a:sym typeface="Proxima Nova"/>
                </a:rPr>
                <a:t>Сегодня важную роль играет технологический суверенитет, растёт запрос на отечественные технологии</a:t>
              </a:r>
            </a:p>
            <a:p>
              <a:pPr lvl="0">
                <a:lnSpc>
                  <a:spcPct val="70000"/>
                </a:lnSpc>
                <a:buClr>
                  <a:srgbClr val="000000"/>
                </a:buClr>
                <a:buSzPts val="4800"/>
              </a:pPr>
              <a:endParaRPr lang="ru-RU" dirty="0">
                <a:solidFill>
                  <a:srgbClr val="DFDFDF"/>
                </a:solidFill>
                <a:latin typeface="IBM Plex Sans" panose="020B0503050203000203" pitchFamily="34" charset="0"/>
                <a:ea typeface="Proxima Nova"/>
                <a:cs typeface="Proxima Nova"/>
                <a:sym typeface="Proxima Nova"/>
              </a:endParaRPr>
            </a:p>
          </p:txBody>
        </p:sp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1785" y="1900434"/>
              <a:ext cx="235091" cy="235091"/>
            </a:xfrm>
            <a:prstGeom prst="rect">
              <a:avLst/>
            </a:prstGeom>
          </p:spPr>
        </p:pic>
      </p:grpSp>
      <p:grpSp>
        <p:nvGrpSpPr>
          <p:cNvPr id="37" name="Группа 36"/>
          <p:cNvGrpSpPr/>
          <p:nvPr/>
        </p:nvGrpSpPr>
        <p:grpSpPr>
          <a:xfrm>
            <a:off x="717983" y="3752411"/>
            <a:ext cx="7425199" cy="410363"/>
            <a:chOff x="5871256" y="1839879"/>
            <a:chExt cx="4551151" cy="410363"/>
          </a:xfrm>
        </p:grpSpPr>
        <p:sp>
          <p:nvSpPr>
            <p:cNvPr id="38" name="Google Shape;289;p11">
              <a:extLst>
                <a:ext uri="{FF2B5EF4-FFF2-40B4-BE49-F238E27FC236}">
                  <a16:creationId xmlns:a16="http://schemas.microsoft.com/office/drawing/2014/main" id="{8BF9B1D2-4D14-4252-B375-E8245995F2A2}"/>
                </a:ext>
              </a:extLst>
            </p:cNvPr>
            <p:cNvSpPr txBox="1"/>
            <p:nvPr/>
          </p:nvSpPr>
          <p:spPr>
            <a:xfrm>
              <a:off x="6095663" y="1839879"/>
              <a:ext cx="4326744" cy="4103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4800"/>
              </a:pPr>
              <a:r>
                <a:rPr lang="ru-RU" dirty="0">
                  <a:solidFill>
                    <a:srgbClr val="DFDFDF"/>
                  </a:solidFill>
                  <a:latin typeface="IBM Plex Sans" panose="020B0503050203000203" pitchFamily="34" charset="0"/>
                  <a:ea typeface="Proxima Nova"/>
                  <a:cs typeface="Proxima Nova"/>
                  <a:sym typeface="Proxima Nova"/>
                </a:rPr>
                <a:t>Создание качественных, конкурентоспособных на мировом рынке технологий, рассматривается как потенциал как развитию экономики</a:t>
              </a:r>
            </a:p>
            <a:p>
              <a:pPr lvl="0">
                <a:lnSpc>
                  <a:spcPct val="70000"/>
                </a:lnSpc>
                <a:buClr>
                  <a:srgbClr val="000000"/>
                </a:buClr>
                <a:buSzPts val="4800"/>
              </a:pPr>
              <a:endParaRPr lang="ru-RU" dirty="0">
                <a:solidFill>
                  <a:srgbClr val="DFDFDF"/>
                </a:solidFill>
                <a:latin typeface="IBM Plex Sans" panose="020B0503050203000203" pitchFamily="34" charset="0"/>
                <a:ea typeface="Proxima Nova"/>
                <a:cs typeface="Proxima Nova"/>
                <a:sym typeface="Proxima Nova"/>
              </a:endParaRPr>
            </a:p>
          </p:txBody>
        </p:sp>
        <p:pic>
          <p:nvPicPr>
            <p:cNvPr id="39" name="Рисунок 3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1256" y="1852673"/>
              <a:ext cx="235091" cy="2350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1715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4C0136-A981-FBCE-B9CA-E9C0D08F14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Группа 49">
            <a:extLst>
              <a:ext uri="{FF2B5EF4-FFF2-40B4-BE49-F238E27FC236}">
                <a16:creationId xmlns:a16="http://schemas.microsoft.com/office/drawing/2014/main" id="{85F5ECC2-CBAA-D09A-21E2-F51C07BA96C4}"/>
              </a:ext>
            </a:extLst>
          </p:cNvPr>
          <p:cNvGrpSpPr/>
          <p:nvPr/>
        </p:nvGrpSpPr>
        <p:grpSpPr>
          <a:xfrm>
            <a:off x="9353973" y="-6858633"/>
            <a:ext cx="2838027" cy="13716633"/>
            <a:chOff x="9353973" y="-6079700"/>
            <a:chExt cx="2838027" cy="13716633"/>
          </a:xfrm>
        </p:grpSpPr>
        <p:pic>
          <p:nvPicPr>
            <p:cNvPr id="51" name="Рисунок 50">
              <a:extLst>
                <a:ext uri="{FF2B5EF4-FFF2-40B4-BE49-F238E27FC236}">
                  <a16:creationId xmlns:a16="http://schemas.microsoft.com/office/drawing/2014/main" id="{CDBBDABB-F14F-3846-7FCC-0EE8580568E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84" r="1"/>
            <a:stretch/>
          </p:blipFill>
          <p:spPr>
            <a:xfrm>
              <a:off x="9353973" y="778933"/>
              <a:ext cx="2838027" cy="6858000"/>
            </a:xfrm>
            <a:prstGeom prst="rect">
              <a:avLst/>
            </a:prstGeom>
          </p:spPr>
        </p:pic>
        <p:pic>
          <p:nvPicPr>
            <p:cNvPr id="52" name="Рисунок 51">
              <a:extLst>
                <a:ext uri="{FF2B5EF4-FFF2-40B4-BE49-F238E27FC236}">
                  <a16:creationId xmlns:a16="http://schemas.microsoft.com/office/drawing/2014/main" id="{804B6818-7A9D-DF61-3F57-5FC927C521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84" r="1"/>
            <a:stretch/>
          </p:blipFill>
          <p:spPr>
            <a:xfrm>
              <a:off x="9353973" y="-6079700"/>
              <a:ext cx="2838027" cy="6858000"/>
            </a:xfrm>
            <a:prstGeom prst="rect">
              <a:avLst/>
            </a:prstGeom>
          </p:spPr>
        </p:pic>
      </p:grpSp>
      <p:sp>
        <p:nvSpPr>
          <p:cNvPr id="5" name="Google Shape;289;p11">
            <a:extLst>
              <a:ext uri="{FF2B5EF4-FFF2-40B4-BE49-F238E27FC236}">
                <a16:creationId xmlns:a16="http://schemas.microsoft.com/office/drawing/2014/main" id="{4807087D-E28D-E108-AC4A-2C6CB34F48F7}"/>
              </a:ext>
            </a:extLst>
          </p:cNvPr>
          <p:cNvSpPr txBox="1"/>
          <p:nvPr/>
        </p:nvSpPr>
        <p:spPr>
          <a:xfrm>
            <a:off x="675129" y="830470"/>
            <a:ext cx="7745412" cy="301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70000"/>
              </a:lnSpc>
              <a:buClr>
                <a:srgbClr val="000000"/>
              </a:buClr>
              <a:buSzPts val="4800"/>
            </a:pPr>
            <a:r>
              <a:rPr lang="ru-RU" sz="3600" b="1" dirty="0">
                <a:solidFill>
                  <a:srgbClr val="DFDFDF"/>
                </a:solidFill>
                <a:latin typeface="IBM Plex Sans" panose="020B0503050203000203" pitchFamily="34" charset="0"/>
                <a:ea typeface="Proxima Nova"/>
                <a:cs typeface="Proxima Nova"/>
                <a:sym typeface="Proxima Nova"/>
              </a:rPr>
              <a:t>Рамки реализации проекта</a:t>
            </a:r>
            <a:endParaRPr lang="ru-RU" sz="3600" dirty="0">
              <a:solidFill>
                <a:srgbClr val="DFDFDF"/>
              </a:solidFill>
              <a:latin typeface="IBM Plex Sans" panose="020B0503050203000203" pitchFamily="34" charset="0"/>
              <a:ea typeface="Proxima Nova"/>
              <a:cs typeface="Proxima Nova"/>
              <a:sym typeface="Proxima Nova"/>
            </a:endParaRPr>
          </a:p>
        </p:txBody>
      </p:sp>
      <p:pic>
        <p:nvPicPr>
          <p:cNvPr id="70" name="Google Shape;111;g1b692bcced4_0_19">
            <a:extLst>
              <a:ext uri="{FF2B5EF4-FFF2-40B4-BE49-F238E27FC236}">
                <a16:creationId xmlns:a16="http://schemas.microsoft.com/office/drawing/2014/main" id="{25A92EB3-F923-743A-5A5E-9231076C731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13980" y="47645"/>
            <a:ext cx="2878020" cy="685799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82;g1b692bcced4_0_19">
            <a:extLst>
              <a:ext uri="{FF2B5EF4-FFF2-40B4-BE49-F238E27FC236}">
                <a16:creationId xmlns:a16="http://schemas.microsoft.com/office/drawing/2014/main" id="{16965EA7-F0DA-DB35-0024-9FDFCF7E5F55}"/>
              </a:ext>
            </a:extLst>
          </p:cNvPr>
          <p:cNvSpPr/>
          <p:nvPr/>
        </p:nvSpPr>
        <p:spPr>
          <a:xfrm>
            <a:off x="164386" y="1873856"/>
            <a:ext cx="8907896" cy="525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AutoNum type="arabicParenR"/>
            </a:pPr>
            <a:r>
              <a:rPr lang="ru-RU" sz="1600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«Цифровые кафедры» — это программы профессиональной переподготовки, предусмотренные федеральным проектом «Развитие кадрового потенциала ИТ-отрасли» нацпрограммы «Цифровая экономика Российской Федерации».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7A02DE7-9DFE-35B7-8BF7-74DF4F8362D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75" y="1996490"/>
            <a:ext cx="235091" cy="235091"/>
          </a:xfrm>
          <a:prstGeom prst="rect">
            <a:avLst/>
          </a:prstGeom>
        </p:spPr>
      </p:pic>
      <p:sp>
        <p:nvSpPr>
          <p:cNvPr id="4" name="Google Shape;82;g1b692bcced4_0_19">
            <a:extLst>
              <a:ext uri="{FF2B5EF4-FFF2-40B4-BE49-F238E27FC236}">
                <a16:creationId xmlns:a16="http://schemas.microsoft.com/office/drawing/2014/main" id="{8E350FFC-DBE8-6920-3EFE-3775A4EAAB2A}"/>
              </a:ext>
            </a:extLst>
          </p:cNvPr>
          <p:cNvSpPr/>
          <p:nvPr/>
        </p:nvSpPr>
        <p:spPr>
          <a:xfrm>
            <a:off x="164386" y="3141472"/>
            <a:ext cx="8621026" cy="525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AutoNum type="arabicParenR"/>
            </a:pPr>
            <a:r>
              <a:rPr lang="ru-RU" sz="1600" dirty="0">
                <a:solidFill>
                  <a:schemeClr val="bg1"/>
                </a:solidFill>
                <a:latin typeface="Montserrat"/>
              </a:rPr>
              <a:t>Проект является объектом курирования двух министерств - Министерства науки и высшего образования РФ (</a:t>
            </a:r>
            <a:r>
              <a:rPr lang="ru-RU" sz="1600" dirty="0" err="1">
                <a:solidFill>
                  <a:schemeClr val="bg1"/>
                </a:solidFill>
                <a:latin typeface="Montserrat"/>
              </a:rPr>
              <a:t>Минобр</a:t>
            </a:r>
            <a:r>
              <a:rPr lang="ru-RU" sz="1600" dirty="0">
                <a:solidFill>
                  <a:schemeClr val="bg1"/>
                </a:solidFill>
                <a:latin typeface="Montserrat"/>
              </a:rPr>
              <a:t>) и Министерства цифрового развития, связи и массовых коммуникаций Российской Федерации (</a:t>
            </a:r>
            <a:r>
              <a:rPr lang="ru-RU" sz="1600" dirty="0" err="1">
                <a:solidFill>
                  <a:schemeClr val="bg1"/>
                </a:solidFill>
                <a:latin typeface="Montserrat"/>
              </a:rPr>
              <a:t>Минцифры</a:t>
            </a:r>
            <a:r>
              <a:rPr lang="ru-RU" sz="1600" dirty="0">
                <a:solidFill>
                  <a:schemeClr val="bg1"/>
                </a:solidFill>
                <a:latin typeface="Montserrat"/>
              </a:rPr>
              <a:t>)</a:t>
            </a:r>
            <a:endParaRPr sz="1600" dirty="0">
              <a:solidFill>
                <a:schemeClr val="bg1"/>
              </a:solidFill>
              <a:latin typeface="Montserrat"/>
              <a:sym typeface="Montserrat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0828BEE-A66D-A2C7-92C3-50CA2384E7C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68" y="3169039"/>
            <a:ext cx="235091" cy="235091"/>
          </a:xfrm>
          <a:prstGeom prst="rect">
            <a:avLst/>
          </a:prstGeom>
        </p:spPr>
      </p:pic>
      <p:sp>
        <p:nvSpPr>
          <p:cNvPr id="7" name="Google Shape;82;g1b692bcced4_0_19">
            <a:extLst>
              <a:ext uri="{FF2B5EF4-FFF2-40B4-BE49-F238E27FC236}">
                <a16:creationId xmlns:a16="http://schemas.microsoft.com/office/drawing/2014/main" id="{C54D1A50-B5B2-894F-40C8-CB34E4ADC412}"/>
              </a:ext>
            </a:extLst>
          </p:cNvPr>
          <p:cNvSpPr/>
          <p:nvPr/>
        </p:nvSpPr>
        <p:spPr>
          <a:xfrm>
            <a:off x="164386" y="4409088"/>
            <a:ext cx="8513449" cy="790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AutoNum type="arabicParenR"/>
            </a:pPr>
            <a:r>
              <a:rPr lang="ru-RU" sz="1600" dirty="0">
                <a:solidFill>
                  <a:schemeClr val="bg1"/>
                </a:solidFill>
                <a:latin typeface="Montserrat"/>
              </a:rPr>
              <a:t>Федеральным оператором реализации данного проекта является Автономная некоммерческая организация высшего образования «Университет Иннополис»</a:t>
            </a:r>
            <a:r>
              <a:rPr lang="en-US" sz="1600" dirty="0">
                <a:solidFill>
                  <a:schemeClr val="bg1"/>
                </a:solidFill>
                <a:latin typeface="Montserrat"/>
              </a:rPr>
              <a:t>. </a:t>
            </a:r>
            <a:r>
              <a:rPr lang="ru-RU" sz="1600" dirty="0">
                <a:solidFill>
                  <a:schemeClr val="bg1"/>
                </a:solidFill>
                <a:latin typeface="Montserrat"/>
              </a:rPr>
              <a:t>Программы реализуются вузами, входящими в программу академического лидерства «Приоритет 2030» (включая ТГУ)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DB706A6-64DD-FCCE-EB06-9A5C21612D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68" y="4455615"/>
            <a:ext cx="235091" cy="23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346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464D70F-B5A9-4B6C-6436-28B7D6EE9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Группа 49">
            <a:extLst>
              <a:ext uri="{FF2B5EF4-FFF2-40B4-BE49-F238E27FC236}">
                <a16:creationId xmlns:a16="http://schemas.microsoft.com/office/drawing/2014/main" id="{6705D4F8-B6AB-5036-6977-AFF527394678}"/>
              </a:ext>
            </a:extLst>
          </p:cNvPr>
          <p:cNvGrpSpPr/>
          <p:nvPr/>
        </p:nvGrpSpPr>
        <p:grpSpPr>
          <a:xfrm>
            <a:off x="9344920" y="-6342591"/>
            <a:ext cx="2838027" cy="13716633"/>
            <a:chOff x="9353973" y="-6079700"/>
            <a:chExt cx="2838027" cy="13716633"/>
          </a:xfrm>
        </p:grpSpPr>
        <p:pic>
          <p:nvPicPr>
            <p:cNvPr id="51" name="Рисунок 50">
              <a:extLst>
                <a:ext uri="{FF2B5EF4-FFF2-40B4-BE49-F238E27FC236}">
                  <a16:creationId xmlns:a16="http://schemas.microsoft.com/office/drawing/2014/main" id="{63AEEFAD-F0FD-5868-E8E1-45630463F0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84" r="1"/>
            <a:stretch/>
          </p:blipFill>
          <p:spPr>
            <a:xfrm>
              <a:off x="9353973" y="778933"/>
              <a:ext cx="2838027" cy="6858000"/>
            </a:xfrm>
            <a:prstGeom prst="rect">
              <a:avLst/>
            </a:prstGeom>
          </p:spPr>
        </p:pic>
        <p:pic>
          <p:nvPicPr>
            <p:cNvPr id="52" name="Рисунок 51">
              <a:extLst>
                <a:ext uri="{FF2B5EF4-FFF2-40B4-BE49-F238E27FC236}">
                  <a16:creationId xmlns:a16="http://schemas.microsoft.com/office/drawing/2014/main" id="{450445B3-365B-92C3-4A4B-ACE7C9F649B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84" r="1"/>
            <a:stretch/>
          </p:blipFill>
          <p:spPr>
            <a:xfrm>
              <a:off x="9353973" y="-6079700"/>
              <a:ext cx="2838027" cy="6858000"/>
            </a:xfrm>
            <a:prstGeom prst="rect">
              <a:avLst/>
            </a:prstGeom>
          </p:spPr>
        </p:pic>
      </p:grpSp>
      <p:sp>
        <p:nvSpPr>
          <p:cNvPr id="5" name="Google Shape;289;p11">
            <a:extLst>
              <a:ext uri="{FF2B5EF4-FFF2-40B4-BE49-F238E27FC236}">
                <a16:creationId xmlns:a16="http://schemas.microsoft.com/office/drawing/2014/main" id="{EF0FFB4F-0E0E-7A2E-0AF1-E2B47C61C174}"/>
              </a:ext>
            </a:extLst>
          </p:cNvPr>
          <p:cNvSpPr txBox="1"/>
          <p:nvPr/>
        </p:nvSpPr>
        <p:spPr>
          <a:xfrm>
            <a:off x="345672" y="1253958"/>
            <a:ext cx="7745412" cy="301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70000"/>
              </a:lnSpc>
              <a:buClr>
                <a:srgbClr val="000000"/>
              </a:buClr>
              <a:buSzPts val="4800"/>
            </a:pPr>
            <a:r>
              <a:rPr lang="ru-RU" sz="3600" b="1" dirty="0">
                <a:solidFill>
                  <a:srgbClr val="DFDFDF"/>
                </a:solidFill>
                <a:latin typeface="IBM Plex Sans" panose="020B0503050203000203" pitchFamily="34" charset="0"/>
                <a:ea typeface="Proxima Nova"/>
                <a:cs typeface="Proxima Nova"/>
                <a:sym typeface="Proxima Nova"/>
              </a:rPr>
              <a:t>Особенности реализации проекта</a:t>
            </a:r>
            <a:endParaRPr lang="ru-RU" sz="3600" dirty="0">
              <a:solidFill>
                <a:srgbClr val="DFDFDF"/>
              </a:solidFill>
              <a:latin typeface="IBM Plex Sans" panose="020B0503050203000203" pitchFamily="34" charset="0"/>
              <a:ea typeface="Proxima Nova"/>
              <a:cs typeface="Proxima Nova"/>
              <a:sym typeface="Proxima Nova"/>
            </a:endParaRPr>
          </a:p>
        </p:txBody>
      </p:sp>
      <p:pic>
        <p:nvPicPr>
          <p:cNvPr id="70" name="Google Shape;111;g1b692bcced4_0_19">
            <a:extLst>
              <a:ext uri="{FF2B5EF4-FFF2-40B4-BE49-F238E27FC236}">
                <a16:creationId xmlns:a16="http://schemas.microsoft.com/office/drawing/2014/main" id="{A9AA7825-481E-844D-88A2-6C5FC2A673D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12556" y="506698"/>
            <a:ext cx="2878020" cy="6857998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82;g1b692bcced4_0_19">
            <a:extLst>
              <a:ext uri="{FF2B5EF4-FFF2-40B4-BE49-F238E27FC236}">
                <a16:creationId xmlns:a16="http://schemas.microsoft.com/office/drawing/2014/main" id="{5908AC3F-73BE-A274-0182-8A11D76F0A81}"/>
              </a:ext>
            </a:extLst>
          </p:cNvPr>
          <p:cNvSpPr/>
          <p:nvPr/>
        </p:nvSpPr>
        <p:spPr>
          <a:xfrm>
            <a:off x="117953" y="2422861"/>
            <a:ext cx="7973131" cy="368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AutoNum type="arabicParenR"/>
            </a:pPr>
            <a:r>
              <a:rPr lang="ru-RU" sz="1600" dirty="0">
                <a:solidFill>
                  <a:schemeClr val="bg1"/>
                </a:solidFill>
                <a:latin typeface="Montserrat"/>
              </a:rPr>
              <a:t>Длительность обучения не менее 256 часов, протяженность не менее 9 месяцев</a:t>
            </a: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BCC629CD-FB34-E8CA-AE79-2389A5C93F4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36" y="2450428"/>
            <a:ext cx="173378" cy="235091"/>
          </a:xfrm>
          <a:prstGeom prst="rect">
            <a:avLst/>
          </a:prstGeom>
        </p:spPr>
      </p:pic>
      <p:sp>
        <p:nvSpPr>
          <p:cNvPr id="37" name="Google Shape;82;g1b692bcced4_0_19">
            <a:extLst>
              <a:ext uri="{FF2B5EF4-FFF2-40B4-BE49-F238E27FC236}">
                <a16:creationId xmlns:a16="http://schemas.microsoft.com/office/drawing/2014/main" id="{EEA8D5E3-2BA9-A7A3-C9B7-25C4BC03E736}"/>
              </a:ext>
            </a:extLst>
          </p:cNvPr>
          <p:cNvSpPr/>
          <p:nvPr/>
        </p:nvSpPr>
        <p:spPr>
          <a:xfrm>
            <a:off x="119346" y="3345736"/>
            <a:ext cx="8585830" cy="368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AutoNum type="arabicParenR"/>
            </a:pPr>
            <a:r>
              <a:rPr lang="ru-RU" sz="1600" dirty="0">
                <a:solidFill>
                  <a:schemeClr val="bg1"/>
                </a:solidFill>
                <a:latin typeface="Montserrat"/>
              </a:rPr>
              <a:t>Обязательное участие студентов в  трёх ассесментах по своей программе (входящий, промежуточный, итоговый</a:t>
            </a:r>
            <a:r>
              <a:rPr lang="en-US" sz="1600" dirty="0">
                <a:solidFill>
                  <a:schemeClr val="bg1"/>
                </a:solidFill>
                <a:latin typeface="Montserrat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Montserrat"/>
              </a:rPr>
              <a:t>тест на цифровые компетенции)</a:t>
            </a:r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34116138-A98B-8398-4E0F-A918CF71B41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40" y="3361525"/>
            <a:ext cx="173378" cy="235091"/>
          </a:xfrm>
          <a:prstGeom prst="rect">
            <a:avLst/>
          </a:prstGeom>
        </p:spPr>
      </p:pic>
      <p:sp>
        <p:nvSpPr>
          <p:cNvPr id="39" name="Google Shape;82;g1b692bcced4_0_19">
            <a:extLst>
              <a:ext uri="{FF2B5EF4-FFF2-40B4-BE49-F238E27FC236}">
                <a16:creationId xmlns:a16="http://schemas.microsoft.com/office/drawing/2014/main" id="{4EFABE6D-EA19-EB38-3218-2DFFED8AC95A}"/>
              </a:ext>
            </a:extLst>
          </p:cNvPr>
          <p:cNvSpPr/>
          <p:nvPr/>
        </p:nvSpPr>
        <p:spPr>
          <a:xfrm>
            <a:off x="130357" y="4225611"/>
            <a:ext cx="7973131" cy="368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AutoNum type="arabicParenR"/>
            </a:pPr>
            <a:r>
              <a:rPr lang="ru-RU" sz="1600" dirty="0">
                <a:solidFill>
                  <a:schemeClr val="bg1"/>
                </a:solidFill>
                <a:latin typeface="Montserrat"/>
              </a:rPr>
              <a:t>Прохождение стажировки в компании по профилю программы</a:t>
            </a: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1C9578BE-258F-9A91-5EB7-267400617AD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40" y="4292438"/>
            <a:ext cx="173378" cy="235091"/>
          </a:xfrm>
          <a:prstGeom prst="rect">
            <a:avLst/>
          </a:prstGeom>
        </p:spPr>
      </p:pic>
      <p:sp>
        <p:nvSpPr>
          <p:cNvPr id="2" name="Google Shape;82;g1b692bcced4_0_19">
            <a:extLst>
              <a:ext uri="{FF2B5EF4-FFF2-40B4-BE49-F238E27FC236}">
                <a16:creationId xmlns:a16="http://schemas.microsoft.com/office/drawing/2014/main" id="{AF831D53-0A12-581E-59FE-5B643033CA5C}"/>
              </a:ext>
            </a:extLst>
          </p:cNvPr>
          <p:cNvSpPr/>
          <p:nvPr/>
        </p:nvSpPr>
        <p:spPr>
          <a:xfrm>
            <a:off x="130357" y="4957390"/>
            <a:ext cx="7973131" cy="368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AutoNum type="arabicParenR"/>
            </a:pPr>
            <a:r>
              <a:rPr lang="ru-RU" sz="1600" dirty="0">
                <a:solidFill>
                  <a:schemeClr val="bg1"/>
                </a:solidFill>
                <a:latin typeface="Montserrat"/>
              </a:rPr>
              <a:t>Обучение проходит на безвозмездной основе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C7B981A-1DBF-E900-C1C1-2C8ECA95F1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40" y="5024217"/>
            <a:ext cx="173378" cy="235091"/>
          </a:xfrm>
          <a:prstGeom prst="rect">
            <a:avLst/>
          </a:prstGeom>
        </p:spPr>
      </p:pic>
      <p:sp>
        <p:nvSpPr>
          <p:cNvPr id="4" name="Google Shape;82;g1b692bcced4_0_19">
            <a:extLst>
              <a:ext uri="{FF2B5EF4-FFF2-40B4-BE49-F238E27FC236}">
                <a16:creationId xmlns:a16="http://schemas.microsoft.com/office/drawing/2014/main" id="{FBC3CFA1-B5F1-9181-1549-85492B2C188B}"/>
              </a:ext>
            </a:extLst>
          </p:cNvPr>
          <p:cNvSpPr/>
          <p:nvPr/>
        </p:nvSpPr>
        <p:spPr>
          <a:xfrm>
            <a:off x="117953" y="5689169"/>
            <a:ext cx="8210259" cy="368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AutoNum type="arabicParenR"/>
            </a:pPr>
            <a:r>
              <a:rPr lang="ru-RU" sz="1600" dirty="0">
                <a:solidFill>
                  <a:schemeClr val="bg1"/>
                </a:solidFill>
                <a:latin typeface="Montserrat"/>
              </a:rPr>
              <a:t>Обучение проходит  онлайн, в цифровой среде, без отрыва от основной учёбы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F16CEE0-9141-F327-CCA2-70AFAD31BB9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36" y="5755996"/>
            <a:ext cx="173378" cy="23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361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7833F3-3521-2869-E0AD-740061BBB1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9;p11">
            <a:extLst>
              <a:ext uri="{FF2B5EF4-FFF2-40B4-BE49-F238E27FC236}">
                <a16:creationId xmlns:a16="http://schemas.microsoft.com/office/drawing/2014/main" id="{4B93F918-58E6-392B-5F76-67024A36B23A}"/>
              </a:ext>
            </a:extLst>
          </p:cNvPr>
          <p:cNvSpPr txBox="1"/>
          <p:nvPr/>
        </p:nvSpPr>
        <p:spPr>
          <a:xfrm>
            <a:off x="811206" y="656821"/>
            <a:ext cx="9121688" cy="301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Tx/>
              <a:buNone/>
              <a:tabLst/>
              <a:defRPr/>
            </a:pPr>
            <a:r>
              <a:rPr lang="ru-RU" sz="3600" b="1" dirty="0">
                <a:solidFill>
                  <a:srgbClr val="DFDFDF"/>
                </a:solidFill>
                <a:latin typeface="IBM Plex Sans" panose="020B0503050203000203" pitchFamily="34" charset="0"/>
                <a:ea typeface="Proxima Nova"/>
                <a:cs typeface="Proxima Nova"/>
                <a:sym typeface="Proxima Nova"/>
              </a:rPr>
              <a:t>Программы Цифровых кафедр ТГУ 2024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DFDFDF"/>
              </a:solidFill>
              <a:effectLst/>
              <a:uLnTx/>
              <a:uFillTx/>
              <a:latin typeface="IBM Plex Sans" panose="020B0503050203000203" pitchFamily="34" charset="0"/>
              <a:ea typeface="Proxima Nova"/>
              <a:cs typeface="Proxima Nova"/>
              <a:sym typeface="Proxima Nova"/>
            </a:endParaRPr>
          </a:p>
          <a:p>
            <a:pPr marL="0" marR="0" lvl="0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DFDFDF"/>
              </a:solidFill>
              <a:effectLst/>
              <a:uLnTx/>
              <a:uFillTx/>
              <a:latin typeface="IBM Plex Sans" panose="020B0503050203000203" pitchFamily="34" charset="0"/>
              <a:ea typeface="Proxima Nova"/>
              <a:cs typeface="Proxima Nova"/>
              <a:sym typeface="Proxima Nova"/>
            </a:endParaRPr>
          </a:p>
        </p:txBody>
      </p:sp>
      <p:sp>
        <p:nvSpPr>
          <p:cNvPr id="10" name="Google Shape;82;g1b692bcced4_0_19">
            <a:extLst>
              <a:ext uri="{FF2B5EF4-FFF2-40B4-BE49-F238E27FC236}">
                <a16:creationId xmlns:a16="http://schemas.microsoft.com/office/drawing/2014/main" id="{E4C6EA5A-A424-66BF-8C82-948A9D2AF102}"/>
              </a:ext>
            </a:extLst>
          </p:cNvPr>
          <p:cNvSpPr/>
          <p:nvPr/>
        </p:nvSpPr>
        <p:spPr>
          <a:xfrm>
            <a:off x="202867" y="2195924"/>
            <a:ext cx="6240585" cy="424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indent="-429768" algn="l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1" kern="1200" dirty="0">
                <a:solidFill>
                  <a:schemeClr val="bg1"/>
                </a:solidFill>
                <a:effectLst/>
                <a:latin typeface="Montserrat" panose="00000500000000000000" pitchFamily="2" charset="-52"/>
                <a:ea typeface="+mn-ea"/>
                <a:cs typeface="+mn-cs"/>
              </a:rPr>
              <a:t>1</a:t>
            </a:r>
            <a:r>
              <a:rPr lang="ru-RU" sz="1800" b="1" kern="1200" dirty="0">
                <a:solidFill>
                  <a:schemeClr val="bg1"/>
                </a:solidFill>
                <a:effectLst/>
                <a:latin typeface="Montserrat" panose="00000500000000000000" pitchFamily="2" charset="-52"/>
                <a:ea typeface="+mn-ea"/>
                <a:cs typeface="+mn-cs"/>
              </a:rPr>
              <a:t>4 </a:t>
            </a:r>
            <a:r>
              <a:rPr lang="ru-RU" b="1" dirty="0">
                <a:solidFill>
                  <a:schemeClr val="bg1"/>
                </a:solidFill>
                <a:latin typeface="Montserrat" panose="00000500000000000000" pitchFamily="2" charset="-52"/>
              </a:rPr>
              <a:t>программ:</a:t>
            </a:r>
          </a:p>
          <a:p>
            <a:pPr marL="914400" indent="-429768" algn="l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Montserrat" panose="00000500000000000000" pitchFamily="2" charset="-52"/>
            </a:endParaRPr>
          </a:p>
          <a:p>
            <a:pPr marL="914400" indent="-429768">
              <a:lnSpc>
                <a:spcPct val="90000"/>
              </a:lnSpc>
              <a:buClr>
                <a:srgbClr val="51DA7F"/>
              </a:buClr>
              <a:buSzPts val="1600"/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bg1"/>
                </a:solidFill>
                <a:latin typeface="Montserrat" panose="00000500000000000000" pitchFamily="2" charset="-52"/>
              </a:rPr>
              <a:t>Цифровая юриспруденция </a:t>
            </a:r>
          </a:p>
          <a:p>
            <a:pPr marL="914400" indent="-429768">
              <a:lnSpc>
                <a:spcPct val="90000"/>
              </a:lnSpc>
              <a:buClr>
                <a:srgbClr val="51DA7F"/>
              </a:buClr>
              <a:buSzPts val="1600"/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bg1"/>
                </a:solidFill>
                <a:latin typeface="Montserrat" panose="00000500000000000000" pitchFamily="2" charset="-52"/>
              </a:rPr>
              <a:t>Цифровой журналист </a:t>
            </a:r>
          </a:p>
          <a:p>
            <a:pPr marL="914400" indent="-429768">
              <a:lnSpc>
                <a:spcPct val="90000"/>
              </a:lnSpc>
              <a:buClr>
                <a:srgbClr val="51DA7F"/>
              </a:buClr>
              <a:buSzPts val="1600"/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bg1"/>
                </a:solidFill>
                <a:latin typeface="Montserrat" panose="00000500000000000000" pitchFamily="2" charset="-52"/>
              </a:rPr>
              <a:t>Цифровой дизайн </a:t>
            </a:r>
          </a:p>
          <a:p>
            <a:pPr marL="914400" indent="-429768">
              <a:lnSpc>
                <a:spcPct val="90000"/>
              </a:lnSpc>
              <a:buClr>
                <a:srgbClr val="51DA7F"/>
              </a:buClr>
              <a:buSzPts val="1600"/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bg1"/>
                </a:solidFill>
                <a:latin typeface="Montserrat" panose="00000500000000000000" pitchFamily="2" charset="-52"/>
              </a:rPr>
              <a:t>Менеджер гибкого управления IT-проектами </a:t>
            </a:r>
          </a:p>
          <a:p>
            <a:pPr marL="914400" indent="-429768">
              <a:lnSpc>
                <a:spcPct val="90000"/>
              </a:lnSpc>
              <a:buClr>
                <a:srgbClr val="51DA7F"/>
              </a:buClr>
              <a:buSzPts val="1600"/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bg1"/>
                </a:solidFill>
                <a:latin typeface="Montserrat" panose="00000500000000000000" pitchFamily="2" charset="-52"/>
              </a:rPr>
              <a:t>Инженер по тестированию ПО</a:t>
            </a:r>
          </a:p>
          <a:p>
            <a:pPr marL="914400" indent="-429768">
              <a:lnSpc>
                <a:spcPct val="90000"/>
              </a:lnSpc>
              <a:buClr>
                <a:srgbClr val="51DA7F"/>
              </a:buClr>
              <a:buSzPts val="1600"/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bg1"/>
                </a:solidFill>
                <a:latin typeface="Montserrat" panose="00000500000000000000" pitchFamily="2" charset="-52"/>
              </a:rPr>
              <a:t>Цифровая химия </a:t>
            </a:r>
          </a:p>
          <a:p>
            <a:pPr marL="914400" indent="-429768">
              <a:lnSpc>
                <a:spcPct val="90000"/>
              </a:lnSpc>
              <a:buClr>
                <a:srgbClr val="51DA7F"/>
              </a:buClr>
              <a:buSzPts val="1600"/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bg1"/>
                </a:solidFill>
                <a:latin typeface="Montserrat" panose="00000500000000000000" pitchFamily="2" charset="-52"/>
              </a:rPr>
              <a:t>Менеджер цифровой трансформации бизнес-процессов </a:t>
            </a:r>
          </a:p>
        </p:txBody>
      </p:sp>
      <p:sp>
        <p:nvSpPr>
          <p:cNvPr id="2" name="Google Shape;82;g1b692bcced4_0_19">
            <a:extLst>
              <a:ext uri="{FF2B5EF4-FFF2-40B4-BE49-F238E27FC236}">
                <a16:creationId xmlns:a16="http://schemas.microsoft.com/office/drawing/2014/main" id="{C1CB4244-326A-5026-8CAD-DA268E693546}"/>
              </a:ext>
            </a:extLst>
          </p:cNvPr>
          <p:cNvSpPr/>
          <p:nvPr/>
        </p:nvSpPr>
        <p:spPr>
          <a:xfrm>
            <a:off x="5877525" y="2376556"/>
            <a:ext cx="6314475" cy="3937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indent="-429768" algn="l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Montserrat" panose="00000500000000000000" pitchFamily="2" charset="-52"/>
            </a:endParaRPr>
          </a:p>
          <a:p>
            <a:pPr marL="914400" indent="-429768">
              <a:lnSpc>
                <a:spcPct val="90000"/>
              </a:lnSpc>
              <a:buClr>
                <a:srgbClr val="51DA7F"/>
              </a:buClr>
              <a:buSzPts val="1600"/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bg1"/>
                </a:solidFill>
                <a:latin typeface="Montserrat" panose="00000500000000000000" pitchFamily="2" charset="-52"/>
              </a:rPr>
              <a:t>Аналитик данных </a:t>
            </a:r>
          </a:p>
          <a:p>
            <a:pPr marL="914400" indent="-429768">
              <a:lnSpc>
                <a:spcPct val="90000"/>
              </a:lnSpc>
              <a:buClr>
                <a:srgbClr val="51DA7F"/>
              </a:buClr>
              <a:buSzPts val="1600"/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bg1"/>
                </a:solidFill>
                <a:latin typeface="Montserrat" panose="00000500000000000000" pitchFamily="2" charset="-52"/>
              </a:rPr>
              <a:t>1С программист</a:t>
            </a:r>
          </a:p>
          <a:p>
            <a:pPr marL="914400" indent="-429768">
              <a:lnSpc>
                <a:spcPct val="90000"/>
              </a:lnSpc>
              <a:buClr>
                <a:srgbClr val="51DA7F"/>
              </a:buClr>
              <a:buSzPts val="1600"/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bg1"/>
                </a:solidFill>
                <a:latin typeface="Montserrat" panose="00000500000000000000" pitchFamily="2" charset="-52"/>
              </a:rPr>
              <a:t>Оператор БПЛА</a:t>
            </a:r>
          </a:p>
          <a:p>
            <a:pPr marL="914400" indent="-429768">
              <a:lnSpc>
                <a:spcPct val="90000"/>
              </a:lnSpc>
              <a:buClr>
                <a:srgbClr val="51DA7F"/>
              </a:buClr>
              <a:buSzPts val="16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bg1"/>
                </a:solidFill>
                <a:latin typeface="Montserrat" panose="00000500000000000000" pitchFamily="2" charset="-52"/>
              </a:rPr>
              <a:t>Web-</a:t>
            </a:r>
            <a:r>
              <a:rPr lang="ru-RU" dirty="0">
                <a:solidFill>
                  <a:schemeClr val="bg1"/>
                </a:solidFill>
                <a:latin typeface="Montserrat" panose="00000500000000000000" pitchFamily="2" charset="-52"/>
              </a:rPr>
              <a:t>программист</a:t>
            </a:r>
          </a:p>
          <a:p>
            <a:pPr marL="914400" indent="-429768">
              <a:lnSpc>
                <a:spcPct val="90000"/>
              </a:lnSpc>
              <a:buClr>
                <a:srgbClr val="2BEDE1"/>
              </a:buClr>
              <a:buSzPts val="1600"/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rgbClr val="2BEDE1"/>
                </a:solidFill>
                <a:latin typeface="Montserrat" panose="00000500000000000000" pitchFamily="2" charset="-52"/>
              </a:rPr>
              <a:t>Цифровое продвижение</a:t>
            </a:r>
          </a:p>
          <a:p>
            <a:pPr marL="914400" indent="-429768">
              <a:lnSpc>
                <a:spcPct val="90000"/>
              </a:lnSpc>
              <a:buClr>
                <a:srgbClr val="2BEDE1"/>
              </a:buClr>
              <a:buSzPts val="1600"/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rgbClr val="2BEDE1"/>
                </a:solidFill>
                <a:latin typeface="Montserrat" panose="00000500000000000000" pitchFamily="2" charset="-52"/>
              </a:rPr>
              <a:t>Цифровая дидактика </a:t>
            </a:r>
          </a:p>
          <a:p>
            <a:pPr marL="914400" indent="-429768">
              <a:lnSpc>
                <a:spcPct val="90000"/>
              </a:lnSpc>
              <a:buClr>
                <a:srgbClr val="2BEDE1"/>
              </a:buClr>
              <a:buSzPts val="1600"/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rgbClr val="2BEDE1"/>
                </a:solidFill>
                <a:latin typeface="Montserrat" panose="00000500000000000000" pitchFamily="2" charset="-52"/>
              </a:rPr>
              <a:t>Искусственный интеллект</a:t>
            </a:r>
          </a:p>
          <a:p>
            <a:pPr marL="914400" indent="-429768">
              <a:lnSpc>
                <a:spcPct val="90000"/>
              </a:lnSpc>
              <a:buClr>
                <a:srgbClr val="51DA7F"/>
              </a:buClr>
              <a:buSzPts val="1600"/>
              <a:buFont typeface="Courier New" panose="02070309020205020404" pitchFamily="49" charset="0"/>
              <a:buChar char="o"/>
            </a:pPr>
            <a:endParaRPr lang="ru-RU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765181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Группа 49"/>
          <p:cNvGrpSpPr/>
          <p:nvPr/>
        </p:nvGrpSpPr>
        <p:grpSpPr>
          <a:xfrm>
            <a:off x="9353973" y="-6858633"/>
            <a:ext cx="2838027" cy="13716633"/>
            <a:chOff x="9353973" y="-6079700"/>
            <a:chExt cx="2838027" cy="13716633"/>
          </a:xfrm>
        </p:grpSpPr>
        <p:pic>
          <p:nvPicPr>
            <p:cNvPr id="51" name="Рисунок 50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84" r="1"/>
            <a:stretch/>
          </p:blipFill>
          <p:spPr>
            <a:xfrm>
              <a:off x="9353973" y="778933"/>
              <a:ext cx="2838027" cy="6858000"/>
            </a:xfrm>
            <a:prstGeom prst="rect">
              <a:avLst/>
            </a:prstGeom>
          </p:spPr>
        </p:pic>
        <p:pic>
          <p:nvPicPr>
            <p:cNvPr id="52" name="Рисунок 5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84" r="1"/>
            <a:stretch/>
          </p:blipFill>
          <p:spPr>
            <a:xfrm>
              <a:off x="9353973" y="-6079700"/>
              <a:ext cx="2838027" cy="6858000"/>
            </a:xfrm>
            <a:prstGeom prst="rect">
              <a:avLst/>
            </a:prstGeom>
          </p:spPr>
        </p:pic>
      </p:grpSp>
      <p:sp>
        <p:nvSpPr>
          <p:cNvPr id="5" name="Google Shape;289;p11">
            <a:extLst>
              <a:ext uri="{FF2B5EF4-FFF2-40B4-BE49-F238E27FC236}">
                <a16:creationId xmlns:a16="http://schemas.microsoft.com/office/drawing/2014/main" id="{8BF9B1D2-4D14-4252-B375-E8245995F2A2}"/>
              </a:ext>
            </a:extLst>
          </p:cNvPr>
          <p:cNvSpPr txBox="1"/>
          <p:nvPr/>
        </p:nvSpPr>
        <p:spPr>
          <a:xfrm>
            <a:off x="624527" y="251202"/>
            <a:ext cx="7745412" cy="301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70000"/>
              </a:lnSpc>
              <a:buClr>
                <a:srgbClr val="000000"/>
              </a:buClr>
              <a:buSzPts val="4800"/>
            </a:pPr>
            <a:r>
              <a:rPr lang="ru-RU" sz="3600" b="1" dirty="0">
                <a:solidFill>
                  <a:srgbClr val="DFDFDF"/>
                </a:solidFill>
                <a:latin typeface="IBM Plex Sans" panose="020B0503050203000203" pitchFamily="34" charset="0"/>
                <a:ea typeface="Proxima Nova"/>
                <a:cs typeface="Proxima Nova"/>
                <a:sym typeface="Proxima Nova"/>
              </a:rPr>
              <a:t>Условия обучения</a:t>
            </a:r>
            <a:endParaRPr lang="ru-RU" sz="3600" dirty="0">
              <a:solidFill>
                <a:srgbClr val="DFDFDF"/>
              </a:solidFill>
              <a:latin typeface="IBM Plex Sans" panose="020B0503050203000203" pitchFamily="34" charset="0"/>
              <a:ea typeface="Proxima Nova"/>
              <a:cs typeface="Proxima Nova"/>
              <a:sym typeface="Proxima Nova"/>
            </a:endParaRPr>
          </a:p>
        </p:txBody>
      </p:sp>
      <p:sp>
        <p:nvSpPr>
          <p:cNvPr id="37" name="Google Shape;82;g1b692bcced4_0_19">
            <a:extLst>
              <a:ext uri="{FF2B5EF4-FFF2-40B4-BE49-F238E27FC236}">
                <a16:creationId xmlns:a16="http://schemas.microsoft.com/office/drawing/2014/main" id="{91572292-A8D3-F21A-D1FE-83F5F1B538D9}"/>
              </a:ext>
            </a:extLst>
          </p:cNvPr>
          <p:cNvSpPr/>
          <p:nvPr/>
        </p:nvSpPr>
        <p:spPr>
          <a:xfrm>
            <a:off x="94138" y="1152531"/>
            <a:ext cx="10811100" cy="18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AutoNum type="arabicParenR"/>
            </a:pPr>
            <a:r>
              <a:rPr lang="ru-RU" sz="1600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Студенты очной или очно-заочной формы обучения</a:t>
            </a:r>
            <a:endParaRPr sz="1600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AutoNum type="arabicParenR"/>
            </a:pPr>
            <a:r>
              <a:rPr lang="ru-RU" sz="1600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Обучающиеся в университетах-участниках программы «Приоритет-2030», а также в организациях, не являющихся участниками программы «Приоритет-2030», с которыми университетом-участником программы «Приоритет-2030» заключено соглашение</a:t>
            </a:r>
            <a:endParaRPr sz="1600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AutoNum type="arabicParenR"/>
            </a:pPr>
            <a:r>
              <a:rPr lang="ru-RU" sz="1600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Текущий уровень образования:</a:t>
            </a:r>
            <a:endParaRPr sz="1600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742950" lvl="1" indent="-260350">
              <a:buClr>
                <a:srgbClr val="51DA7F"/>
              </a:buClr>
              <a:buSzPts val="1600"/>
              <a:buFont typeface="Montserrat"/>
              <a:buChar char="•"/>
            </a:pPr>
            <a:r>
              <a:rPr lang="ru-RU" sz="1600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Бакалавриат 2-4-го курса,</a:t>
            </a:r>
            <a:endParaRPr sz="1600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742950" lvl="1" indent="-260350">
              <a:buClr>
                <a:srgbClr val="51DA7F"/>
              </a:buClr>
              <a:buSzPts val="1600"/>
              <a:buFont typeface="Montserrat"/>
              <a:buChar char="•"/>
            </a:pPr>
            <a:r>
              <a:rPr lang="ru-RU" sz="1600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Специалитет 3-5-го курса, </a:t>
            </a:r>
            <a:endParaRPr sz="1600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742950" lvl="1" indent="-260350">
              <a:buClr>
                <a:srgbClr val="51DA7F"/>
              </a:buClr>
              <a:buSzPts val="1600"/>
              <a:buFont typeface="Montserrat"/>
              <a:buChar char="•"/>
            </a:pPr>
            <a:r>
              <a:rPr lang="ru-RU" sz="1600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Магистратура</a:t>
            </a:r>
            <a:endParaRPr lang="en-US" sz="1600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742950" lvl="1" indent="-260350">
              <a:buClr>
                <a:srgbClr val="51DA7F"/>
              </a:buClr>
              <a:buSzPts val="1600"/>
              <a:buFont typeface="Montserrat"/>
              <a:buChar char="•"/>
            </a:pPr>
            <a:r>
              <a:rPr lang="ru-RU" sz="1600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Ординатура</a:t>
            </a:r>
            <a:endParaRPr sz="1600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9" name="Google Shape;84;g1b692bcced4_0_19">
            <a:extLst>
              <a:ext uri="{FF2B5EF4-FFF2-40B4-BE49-F238E27FC236}">
                <a16:creationId xmlns:a16="http://schemas.microsoft.com/office/drawing/2014/main" id="{AA15A913-BB85-58C1-B847-9AB3E876E335}"/>
              </a:ext>
            </a:extLst>
          </p:cNvPr>
          <p:cNvSpPr/>
          <p:nvPr/>
        </p:nvSpPr>
        <p:spPr>
          <a:xfrm>
            <a:off x="420419" y="4317498"/>
            <a:ext cx="3197700" cy="8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1400" b="0" i="0" u="none" strike="noStrike" cap="none" dirty="0">
                <a:solidFill>
                  <a:schemeClr val="bg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Зачисление</a:t>
            </a:r>
          </a:p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1100" dirty="0">
                <a:solidFill>
                  <a:schemeClr val="bg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     Октябрь</a:t>
            </a:r>
            <a:endParaRPr lang="ru-RU" sz="1100" b="0" i="0" u="none" strike="noStrike" cap="none" dirty="0">
              <a:solidFill>
                <a:schemeClr val="bg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0" name="Google Shape;85;g1b692bcced4_0_19">
            <a:extLst>
              <a:ext uri="{FF2B5EF4-FFF2-40B4-BE49-F238E27FC236}">
                <a16:creationId xmlns:a16="http://schemas.microsoft.com/office/drawing/2014/main" id="{9E2745EA-63D6-4F18-E2FB-BDA284A61E8C}"/>
              </a:ext>
            </a:extLst>
          </p:cNvPr>
          <p:cNvSpPr/>
          <p:nvPr/>
        </p:nvSpPr>
        <p:spPr>
          <a:xfrm>
            <a:off x="2727302" y="4365735"/>
            <a:ext cx="3261600" cy="8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1400" b="0" i="0" u="none" strike="noStrike" cap="none" dirty="0">
                <a:solidFill>
                  <a:schemeClr val="bg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  Обучение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1100" dirty="0">
                <a:solidFill>
                  <a:schemeClr val="bg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Октябрь-Декабрь</a:t>
            </a:r>
            <a:endParaRPr sz="1100" b="0" i="0" u="none" strike="noStrike" cap="none" dirty="0">
              <a:solidFill>
                <a:schemeClr val="bg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1" name="Google Shape;86;g1b692bcced4_0_19">
            <a:extLst>
              <a:ext uri="{FF2B5EF4-FFF2-40B4-BE49-F238E27FC236}">
                <a16:creationId xmlns:a16="http://schemas.microsoft.com/office/drawing/2014/main" id="{62A21C9C-4F8C-B637-92EC-716E6A962A8B}"/>
              </a:ext>
            </a:extLst>
          </p:cNvPr>
          <p:cNvSpPr/>
          <p:nvPr/>
        </p:nvSpPr>
        <p:spPr>
          <a:xfrm>
            <a:off x="5827147" y="4371221"/>
            <a:ext cx="3038700" cy="8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1400" b="0" i="0" u="none" strike="noStrike" cap="none" dirty="0">
                <a:solidFill>
                  <a:schemeClr val="bg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Обучение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1100" dirty="0">
                <a:solidFill>
                  <a:schemeClr val="bg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Февраль-Май</a:t>
            </a:r>
            <a:endParaRPr sz="1400" dirty="0">
              <a:solidFill>
                <a:schemeClr val="bg1"/>
              </a:solidFill>
            </a:endParaRPr>
          </a:p>
        </p:txBody>
      </p:sp>
      <p:cxnSp>
        <p:nvCxnSpPr>
          <p:cNvPr id="42" name="Google Shape;87;g1b692bcced4_0_19">
            <a:extLst>
              <a:ext uri="{FF2B5EF4-FFF2-40B4-BE49-F238E27FC236}">
                <a16:creationId xmlns:a16="http://schemas.microsoft.com/office/drawing/2014/main" id="{8F57EB5C-1D54-6E2E-29F1-334ADB1AB530}"/>
              </a:ext>
            </a:extLst>
          </p:cNvPr>
          <p:cNvCxnSpPr>
            <a:stCxn id="43" idx="2"/>
          </p:cNvCxnSpPr>
          <p:nvPr/>
        </p:nvCxnSpPr>
        <p:spPr>
          <a:xfrm>
            <a:off x="519228" y="5339091"/>
            <a:ext cx="9515700" cy="3000"/>
          </a:xfrm>
          <a:prstGeom prst="straightConnector1">
            <a:avLst/>
          </a:prstGeom>
          <a:noFill/>
          <a:ln w="9525" cap="flat" cmpd="sng">
            <a:solidFill>
              <a:srgbClr val="3052EF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3" name="Google Shape;88;g1b692bcced4_0_19">
            <a:extLst>
              <a:ext uri="{FF2B5EF4-FFF2-40B4-BE49-F238E27FC236}">
                <a16:creationId xmlns:a16="http://schemas.microsoft.com/office/drawing/2014/main" id="{485DC274-5012-3321-4A5B-7514073A6F27}"/>
              </a:ext>
            </a:extLst>
          </p:cNvPr>
          <p:cNvSpPr/>
          <p:nvPr/>
        </p:nvSpPr>
        <p:spPr>
          <a:xfrm>
            <a:off x="519228" y="5257941"/>
            <a:ext cx="210600" cy="162300"/>
          </a:xfrm>
          <a:prstGeom prst="ellipse">
            <a:avLst/>
          </a:prstGeom>
          <a:solidFill>
            <a:srgbClr val="3052F0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89;g1b692bcced4_0_19">
            <a:extLst>
              <a:ext uri="{FF2B5EF4-FFF2-40B4-BE49-F238E27FC236}">
                <a16:creationId xmlns:a16="http://schemas.microsoft.com/office/drawing/2014/main" id="{D97F560B-2F4B-5C3F-F9A4-37E55E319A61}"/>
              </a:ext>
            </a:extLst>
          </p:cNvPr>
          <p:cNvSpPr/>
          <p:nvPr/>
        </p:nvSpPr>
        <p:spPr>
          <a:xfrm>
            <a:off x="1167271" y="5257941"/>
            <a:ext cx="210600" cy="162300"/>
          </a:xfrm>
          <a:prstGeom prst="ellipse">
            <a:avLst/>
          </a:prstGeom>
          <a:solidFill>
            <a:srgbClr val="3052F0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90;g1b692bcced4_0_19">
            <a:extLst>
              <a:ext uri="{FF2B5EF4-FFF2-40B4-BE49-F238E27FC236}">
                <a16:creationId xmlns:a16="http://schemas.microsoft.com/office/drawing/2014/main" id="{25F20C81-106B-BEE0-F157-7BE150BC7187}"/>
              </a:ext>
            </a:extLst>
          </p:cNvPr>
          <p:cNvSpPr/>
          <p:nvPr/>
        </p:nvSpPr>
        <p:spPr>
          <a:xfrm>
            <a:off x="3296671" y="5243914"/>
            <a:ext cx="210600" cy="162300"/>
          </a:xfrm>
          <a:prstGeom prst="ellipse">
            <a:avLst/>
          </a:prstGeom>
          <a:solidFill>
            <a:srgbClr val="3052F0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91;g1b692bcced4_0_19">
            <a:extLst>
              <a:ext uri="{FF2B5EF4-FFF2-40B4-BE49-F238E27FC236}">
                <a16:creationId xmlns:a16="http://schemas.microsoft.com/office/drawing/2014/main" id="{4548CD35-2DBC-0839-859E-9E7B48A226D3}"/>
              </a:ext>
            </a:extLst>
          </p:cNvPr>
          <p:cNvSpPr/>
          <p:nvPr/>
        </p:nvSpPr>
        <p:spPr>
          <a:xfrm>
            <a:off x="4345319" y="5257941"/>
            <a:ext cx="210600" cy="162300"/>
          </a:xfrm>
          <a:prstGeom prst="ellipse">
            <a:avLst/>
          </a:prstGeom>
          <a:solidFill>
            <a:srgbClr val="3052F0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92;g1b692bcced4_0_19">
            <a:extLst>
              <a:ext uri="{FF2B5EF4-FFF2-40B4-BE49-F238E27FC236}">
                <a16:creationId xmlns:a16="http://schemas.microsoft.com/office/drawing/2014/main" id="{322A094B-15DC-278B-85CF-6312C751CA52}"/>
              </a:ext>
            </a:extLst>
          </p:cNvPr>
          <p:cNvSpPr/>
          <p:nvPr/>
        </p:nvSpPr>
        <p:spPr>
          <a:xfrm>
            <a:off x="6290850" y="5253141"/>
            <a:ext cx="210600" cy="162300"/>
          </a:xfrm>
          <a:prstGeom prst="ellipse">
            <a:avLst/>
          </a:prstGeom>
          <a:solidFill>
            <a:srgbClr val="3052F0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93;g1b692bcced4_0_19">
            <a:extLst>
              <a:ext uri="{FF2B5EF4-FFF2-40B4-BE49-F238E27FC236}">
                <a16:creationId xmlns:a16="http://schemas.microsoft.com/office/drawing/2014/main" id="{043C2ADD-8F58-F0F2-3C2F-63A1F2671AB1}"/>
              </a:ext>
            </a:extLst>
          </p:cNvPr>
          <p:cNvSpPr/>
          <p:nvPr/>
        </p:nvSpPr>
        <p:spPr>
          <a:xfrm>
            <a:off x="8315304" y="5257941"/>
            <a:ext cx="210600" cy="162300"/>
          </a:xfrm>
          <a:prstGeom prst="ellipse">
            <a:avLst/>
          </a:prstGeom>
          <a:solidFill>
            <a:srgbClr val="3052F0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3" name="Google Shape;94;g1b692bcced4_0_19">
            <a:extLst>
              <a:ext uri="{FF2B5EF4-FFF2-40B4-BE49-F238E27FC236}">
                <a16:creationId xmlns:a16="http://schemas.microsoft.com/office/drawing/2014/main" id="{659FE2E9-744B-BF71-0FAD-0931A53FB8C6}"/>
              </a:ext>
            </a:extLst>
          </p:cNvPr>
          <p:cNvCxnSpPr/>
          <p:nvPr/>
        </p:nvCxnSpPr>
        <p:spPr>
          <a:xfrm rot="16200000" flipH="1">
            <a:off x="8294991" y="5467496"/>
            <a:ext cx="261900" cy="10800"/>
          </a:xfrm>
          <a:prstGeom prst="straightConnector1">
            <a:avLst/>
          </a:prstGeom>
          <a:noFill/>
          <a:ln w="9525" cap="flat" cmpd="sng">
            <a:solidFill>
              <a:srgbClr val="3052F0"/>
            </a:solidFill>
            <a:prstDash val="solid"/>
            <a:round/>
            <a:headEnd type="none" w="sm" len="sm"/>
            <a:tailEnd type="oval" w="med" len="med"/>
          </a:ln>
        </p:spPr>
      </p:cxnSp>
      <p:cxnSp>
        <p:nvCxnSpPr>
          <p:cNvPr id="54" name="Google Shape;95;g1b692bcced4_0_19">
            <a:extLst>
              <a:ext uri="{FF2B5EF4-FFF2-40B4-BE49-F238E27FC236}">
                <a16:creationId xmlns:a16="http://schemas.microsoft.com/office/drawing/2014/main" id="{3F252C5A-C93B-A2A7-6D16-90CE2248B6D9}"/>
              </a:ext>
            </a:extLst>
          </p:cNvPr>
          <p:cNvCxnSpPr/>
          <p:nvPr/>
        </p:nvCxnSpPr>
        <p:spPr>
          <a:xfrm rot="16200000" flipH="1">
            <a:off x="4324859" y="5466897"/>
            <a:ext cx="252300" cy="2400"/>
          </a:xfrm>
          <a:prstGeom prst="straightConnector1">
            <a:avLst/>
          </a:prstGeom>
          <a:noFill/>
          <a:ln w="9525" cap="flat" cmpd="sng">
            <a:solidFill>
              <a:srgbClr val="3052F0"/>
            </a:solidFill>
            <a:prstDash val="solid"/>
            <a:round/>
            <a:headEnd type="none" w="sm" len="sm"/>
            <a:tailEnd type="oval" w="med" len="med"/>
          </a:ln>
        </p:spPr>
      </p:cxnSp>
      <p:cxnSp>
        <p:nvCxnSpPr>
          <p:cNvPr id="55" name="Google Shape;96;g1b692bcced4_0_19">
            <a:extLst>
              <a:ext uri="{FF2B5EF4-FFF2-40B4-BE49-F238E27FC236}">
                <a16:creationId xmlns:a16="http://schemas.microsoft.com/office/drawing/2014/main" id="{646DCAF7-C69B-7BFA-0213-7179664CA1B0}"/>
              </a:ext>
            </a:extLst>
          </p:cNvPr>
          <p:cNvCxnSpPr/>
          <p:nvPr/>
        </p:nvCxnSpPr>
        <p:spPr>
          <a:xfrm rot="16200000" flipH="1">
            <a:off x="1115215" y="5482491"/>
            <a:ext cx="293400" cy="6600"/>
          </a:xfrm>
          <a:prstGeom prst="straightConnector1">
            <a:avLst/>
          </a:prstGeom>
          <a:noFill/>
          <a:ln w="9525" cap="flat" cmpd="sng">
            <a:solidFill>
              <a:srgbClr val="3052F0"/>
            </a:solidFill>
            <a:prstDash val="solid"/>
            <a:round/>
            <a:headEnd type="none" w="sm" len="sm"/>
            <a:tailEnd type="oval" w="med" len="med"/>
          </a:ln>
        </p:spPr>
      </p:cxnSp>
      <p:cxnSp>
        <p:nvCxnSpPr>
          <p:cNvPr id="56" name="Google Shape;97;g1b692bcced4_0_19">
            <a:extLst>
              <a:ext uri="{FF2B5EF4-FFF2-40B4-BE49-F238E27FC236}">
                <a16:creationId xmlns:a16="http://schemas.microsoft.com/office/drawing/2014/main" id="{57E89412-B3F1-92EC-EDAC-01B4E412A906}"/>
              </a:ext>
            </a:extLst>
          </p:cNvPr>
          <p:cNvCxnSpPr>
            <a:stCxn id="43" idx="0"/>
          </p:cNvCxnSpPr>
          <p:nvPr/>
        </p:nvCxnSpPr>
        <p:spPr>
          <a:xfrm rot="10800000" flipH="1">
            <a:off x="624528" y="5045541"/>
            <a:ext cx="3600" cy="212400"/>
          </a:xfrm>
          <a:prstGeom prst="straightConnector1">
            <a:avLst/>
          </a:prstGeom>
          <a:noFill/>
          <a:ln w="9525" cap="flat" cmpd="sng">
            <a:solidFill>
              <a:srgbClr val="3052F0"/>
            </a:solidFill>
            <a:prstDash val="solid"/>
            <a:round/>
            <a:headEnd type="none" w="sm" len="sm"/>
            <a:tailEnd type="oval" w="med" len="med"/>
          </a:ln>
        </p:spPr>
      </p:cxnSp>
      <p:cxnSp>
        <p:nvCxnSpPr>
          <p:cNvPr id="57" name="Google Shape;98;g1b692bcced4_0_19">
            <a:extLst>
              <a:ext uri="{FF2B5EF4-FFF2-40B4-BE49-F238E27FC236}">
                <a16:creationId xmlns:a16="http://schemas.microsoft.com/office/drawing/2014/main" id="{FACDE58C-BFA5-1DD8-4917-F403F8EAA502}"/>
              </a:ext>
            </a:extLst>
          </p:cNvPr>
          <p:cNvCxnSpPr>
            <a:stCxn id="45" idx="0"/>
          </p:cNvCxnSpPr>
          <p:nvPr/>
        </p:nvCxnSpPr>
        <p:spPr>
          <a:xfrm rot="10800000">
            <a:off x="3395071" y="5076214"/>
            <a:ext cx="6900" cy="167700"/>
          </a:xfrm>
          <a:prstGeom prst="straightConnector1">
            <a:avLst/>
          </a:prstGeom>
          <a:noFill/>
          <a:ln w="9525" cap="flat" cmpd="sng">
            <a:solidFill>
              <a:srgbClr val="3052F0"/>
            </a:solidFill>
            <a:prstDash val="solid"/>
            <a:round/>
            <a:headEnd type="none" w="sm" len="sm"/>
            <a:tailEnd type="oval" w="med" len="med"/>
          </a:ln>
        </p:spPr>
      </p:cxnSp>
      <p:cxnSp>
        <p:nvCxnSpPr>
          <p:cNvPr id="58" name="Google Shape;99;g1b692bcced4_0_19">
            <a:extLst>
              <a:ext uri="{FF2B5EF4-FFF2-40B4-BE49-F238E27FC236}">
                <a16:creationId xmlns:a16="http://schemas.microsoft.com/office/drawing/2014/main" id="{AF5216F9-5401-6B6F-9745-9258664FC46B}"/>
              </a:ext>
            </a:extLst>
          </p:cNvPr>
          <p:cNvCxnSpPr/>
          <p:nvPr/>
        </p:nvCxnSpPr>
        <p:spPr>
          <a:xfrm rot="16200000">
            <a:off x="6251773" y="5189993"/>
            <a:ext cx="293400" cy="4800"/>
          </a:xfrm>
          <a:prstGeom prst="straightConnector1">
            <a:avLst/>
          </a:prstGeom>
          <a:noFill/>
          <a:ln w="9525" cap="flat" cmpd="sng">
            <a:solidFill>
              <a:srgbClr val="3052F0"/>
            </a:solidFill>
            <a:prstDash val="solid"/>
            <a:round/>
            <a:headEnd type="none" w="sm" len="sm"/>
            <a:tailEnd type="oval" w="med" len="med"/>
          </a:ln>
        </p:spPr>
      </p:cxnSp>
      <p:sp>
        <p:nvSpPr>
          <p:cNvPr id="59" name="Google Shape;100;g1b692bcced4_0_19">
            <a:extLst>
              <a:ext uri="{FF2B5EF4-FFF2-40B4-BE49-F238E27FC236}">
                <a16:creationId xmlns:a16="http://schemas.microsoft.com/office/drawing/2014/main" id="{A3A79D01-FDDD-62AC-372E-162C278208DE}"/>
              </a:ext>
            </a:extLst>
          </p:cNvPr>
          <p:cNvSpPr/>
          <p:nvPr/>
        </p:nvSpPr>
        <p:spPr>
          <a:xfrm>
            <a:off x="5827147" y="3742734"/>
            <a:ext cx="1966200" cy="2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1400" b="1" i="0" u="none" strike="noStrike" cap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Стажировка</a:t>
            </a:r>
            <a:endParaRPr sz="1400" b="1" i="0" u="none" strike="noStrike" cap="none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101;g1b692bcced4_0_19">
            <a:extLst>
              <a:ext uri="{FF2B5EF4-FFF2-40B4-BE49-F238E27FC236}">
                <a16:creationId xmlns:a16="http://schemas.microsoft.com/office/drawing/2014/main" id="{9A79A9B9-C17B-81F4-B885-C3D0033E3797}"/>
              </a:ext>
            </a:extLst>
          </p:cNvPr>
          <p:cNvSpPr/>
          <p:nvPr/>
        </p:nvSpPr>
        <p:spPr>
          <a:xfrm>
            <a:off x="7785832" y="3596400"/>
            <a:ext cx="3038700" cy="3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1400" b="1" i="0" u="none" strike="noStrike" cap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Итоговая </a:t>
            </a:r>
            <a:br>
              <a:rPr lang="ru-RU" sz="1400" b="1" i="0" u="none" strike="noStrike" cap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ru-RU" sz="1400" b="1" i="0" u="none" strike="noStrike" cap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аттестация</a:t>
            </a:r>
            <a:endParaRPr sz="1400" b="1" i="0" u="none" strike="noStrike" cap="none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61" name="Google Shape;102;g1b692bcced4_0_19">
            <a:extLst>
              <a:ext uri="{FF2B5EF4-FFF2-40B4-BE49-F238E27FC236}">
                <a16:creationId xmlns:a16="http://schemas.microsoft.com/office/drawing/2014/main" id="{8ADAB0AC-C2CD-082A-C3BC-5707414958FC}"/>
              </a:ext>
            </a:extLst>
          </p:cNvPr>
          <p:cNvCxnSpPr/>
          <p:nvPr/>
        </p:nvCxnSpPr>
        <p:spPr>
          <a:xfrm>
            <a:off x="6361442" y="4229436"/>
            <a:ext cx="1046400" cy="0"/>
          </a:xfrm>
          <a:prstGeom prst="straightConnector1">
            <a:avLst/>
          </a:prstGeom>
          <a:noFill/>
          <a:ln w="19050" cap="flat" cmpd="sng">
            <a:solidFill>
              <a:srgbClr val="3052F0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62" name="Google Shape;103;g1b692bcced4_0_19">
            <a:extLst>
              <a:ext uri="{FF2B5EF4-FFF2-40B4-BE49-F238E27FC236}">
                <a16:creationId xmlns:a16="http://schemas.microsoft.com/office/drawing/2014/main" id="{37728042-D8E5-A5AE-B476-8BA9F9F23B1E}"/>
              </a:ext>
            </a:extLst>
          </p:cNvPr>
          <p:cNvCxnSpPr/>
          <p:nvPr/>
        </p:nvCxnSpPr>
        <p:spPr>
          <a:xfrm>
            <a:off x="7893203" y="4222651"/>
            <a:ext cx="699300" cy="0"/>
          </a:xfrm>
          <a:prstGeom prst="straightConnector1">
            <a:avLst/>
          </a:prstGeom>
          <a:noFill/>
          <a:ln w="19050" cap="flat" cmpd="sng">
            <a:solidFill>
              <a:srgbClr val="3052F0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63" name="Google Shape;104;g1b692bcced4_0_19">
            <a:extLst>
              <a:ext uri="{FF2B5EF4-FFF2-40B4-BE49-F238E27FC236}">
                <a16:creationId xmlns:a16="http://schemas.microsoft.com/office/drawing/2014/main" id="{E3DA2A46-5858-428F-EA57-0B305053294D}"/>
              </a:ext>
            </a:extLst>
          </p:cNvPr>
          <p:cNvSpPr/>
          <p:nvPr/>
        </p:nvSpPr>
        <p:spPr>
          <a:xfrm>
            <a:off x="9194848" y="4114800"/>
            <a:ext cx="2463900" cy="8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1400">
                <a:solidFill>
                  <a:schemeClr val="bg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Диплом о проф.переподготовке</a:t>
            </a:r>
            <a:endParaRPr sz="1400" b="0" i="0" u="none" strike="noStrike" cap="none">
              <a:solidFill>
                <a:schemeClr val="bg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4" name="Google Shape;105;g1b692bcced4_0_19">
            <a:extLst>
              <a:ext uri="{FF2B5EF4-FFF2-40B4-BE49-F238E27FC236}">
                <a16:creationId xmlns:a16="http://schemas.microsoft.com/office/drawing/2014/main" id="{0A0A1249-6341-9D00-1DA3-465D288F14BB}"/>
              </a:ext>
            </a:extLst>
          </p:cNvPr>
          <p:cNvSpPr/>
          <p:nvPr/>
        </p:nvSpPr>
        <p:spPr>
          <a:xfrm>
            <a:off x="499606" y="5746645"/>
            <a:ext cx="3197700" cy="8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1400" b="0" i="0" u="none" strike="noStrike" cap="none" dirty="0">
                <a:solidFill>
                  <a:schemeClr val="bg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Входной ассесмент</a:t>
            </a:r>
            <a:endParaRPr sz="1400" b="0" i="0" u="none" strike="noStrike" cap="none" dirty="0">
              <a:solidFill>
                <a:schemeClr val="bg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1100" dirty="0">
                <a:solidFill>
                  <a:schemeClr val="bg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              Октябрь</a:t>
            </a:r>
            <a:endParaRPr sz="1100" b="0" i="0" u="none" strike="noStrike" cap="none" dirty="0">
              <a:solidFill>
                <a:schemeClr val="bg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5" name="Google Shape;106;g1b692bcced4_0_19">
            <a:extLst>
              <a:ext uri="{FF2B5EF4-FFF2-40B4-BE49-F238E27FC236}">
                <a16:creationId xmlns:a16="http://schemas.microsoft.com/office/drawing/2014/main" id="{2C51899C-DBEC-51A6-C91E-24792522E5ED}"/>
              </a:ext>
            </a:extLst>
          </p:cNvPr>
          <p:cNvSpPr/>
          <p:nvPr/>
        </p:nvSpPr>
        <p:spPr>
          <a:xfrm>
            <a:off x="3198373" y="5755872"/>
            <a:ext cx="3197700" cy="8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1400" b="0" i="0" u="none" strike="noStrike" cap="none" dirty="0">
                <a:solidFill>
                  <a:schemeClr val="bg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Промежуточный ассесмент</a:t>
            </a:r>
            <a:endParaRPr sz="1400" b="0" i="0" u="none" strike="noStrike" cap="none" dirty="0">
              <a:solidFill>
                <a:schemeClr val="bg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1100" dirty="0">
                <a:solidFill>
                  <a:schemeClr val="bg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                         Декабрь</a:t>
            </a:r>
            <a:endParaRPr sz="1100" b="0" i="0" u="none" strike="noStrike" cap="none" dirty="0">
              <a:solidFill>
                <a:schemeClr val="bg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6" name="Google Shape;107;g1b692bcced4_0_19">
            <a:extLst>
              <a:ext uri="{FF2B5EF4-FFF2-40B4-BE49-F238E27FC236}">
                <a16:creationId xmlns:a16="http://schemas.microsoft.com/office/drawing/2014/main" id="{C02D43D1-7690-1771-73DB-75618DD97F7E}"/>
              </a:ext>
            </a:extLst>
          </p:cNvPr>
          <p:cNvSpPr/>
          <p:nvPr/>
        </p:nvSpPr>
        <p:spPr>
          <a:xfrm>
            <a:off x="7192974" y="5746645"/>
            <a:ext cx="3869400" cy="8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1400" b="0" i="0" u="none" strike="noStrike" cap="none" dirty="0">
                <a:solidFill>
                  <a:schemeClr val="bg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Заключительный ассесмент,</a:t>
            </a:r>
            <a:br>
              <a:rPr lang="ru-RU" sz="1400" b="0" i="0" u="none" strike="noStrike" cap="none" dirty="0">
                <a:solidFill>
                  <a:schemeClr val="bg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</a:br>
            <a:r>
              <a:rPr lang="ru-RU" sz="1400" b="0" i="0" u="none" strike="noStrike" cap="none" dirty="0">
                <a:solidFill>
                  <a:schemeClr val="bg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итоговая аттестация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1100" dirty="0">
                <a:solidFill>
                  <a:schemeClr val="bg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                     Май-Июнь</a:t>
            </a:r>
            <a:endParaRPr sz="1100" b="0" i="0" u="none" strike="noStrike" cap="none" dirty="0">
              <a:solidFill>
                <a:schemeClr val="bg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7" name="Google Shape;108;g1b692bcced4_0_19">
            <a:extLst>
              <a:ext uri="{FF2B5EF4-FFF2-40B4-BE49-F238E27FC236}">
                <a16:creationId xmlns:a16="http://schemas.microsoft.com/office/drawing/2014/main" id="{5EFA4B6D-9832-B185-AA42-6E5D5C95EFBE}"/>
              </a:ext>
            </a:extLst>
          </p:cNvPr>
          <p:cNvSpPr/>
          <p:nvPr/>
        </p:nvSpPr>
        <p:spPr>
          <a:xfrm>
            <a:off x="400797" y="4832248"/>
            <a:ext cx="1284600" cy="914400"/>
          </a:xfrm>
          <a:prstGeom prst="ellipse">
            <a:avLst/>
          </a:prstGeom>
          <a:noFill/>
          <a:ln w="9525" cap="flat" cmpd="sng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72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109;g1b692bcced4_0_19">
            <a:extLst>
              <a:ext uri="{FF2B5EF4-FFF2-40B4-BE49-F238E27FC236}">
                <a16:creationId xmlns:a16="http://schemas.microsoft.com/office/drawing/2014/main" id="{4199B93D-0756-E5B9-1DC2-C3B7A78B23FD}"/>
              </a:ext>
            </a:extLst>
          </p:cNvPr>
          <p:cNvSpPr/>
          <p:nvPr/>
        </p:nvSpPr>
        <p:spPr>
          <a:xfrm>
            <a:off x="9366787" y="5236730"/>
            <a:ext cx="210600" cy="162300"/>
          </a:xfrm>
          <a:prstGeom prst="ellipse">
            <a:avLst/>
          </a:prstGeom>
          <a:solidFill>
            <a:srgbClr val="3052F0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9" name="Google Shape;110;g1b692bcced4_0_19">
            <a:extLst>
              <a:ext uri="{FF2B5EF4-FFF2-40B4-BE49-F238E27FC236}">
                <a16:creationId xmlns:a16="http://schemas.microsoft.com/office/drawing/2014/main" id="{27E08443-893F-36B4-41B9-5351BE95F1B0}"/>
              </a:ext>
            </a:extLst>
          </p:cNvPr>
          <p:cNvCxnSpPr/>
          <p:nvPr/>
        </p:nvCxnSpPr>
        <p:spPr>
          <a:xfrm rot="16200000">
            <a:off x="9327710" y="5173582"/>
            <a:ext cx="293400" cy="4800"/>
          </a:xfrm>
          <a:prstGeom prst="straightConnector1">
            <a:avLst/>
          </a:prstGeom>
          <a:noFill/>
          <a:ln w="9525" cap="flat" cmpd="sng">
            <a:solidFill>
              <a:srgbClr val="3052F0"/>
            </a:solidFill>
            <a:prstDash val="solid"/>
            <a:round/>
            <a:headEnd type="none" w="sm" len="sm"/>
            <a:tailEnd type="oval" w="med" len="med"/>
          </a:ln>
        </p:spPr>
      </p:cxnSp>
      <p:pic>
        <p:nvPicPr>
          <p:cNvPr id="70" name="Google Shape;111;g1b692bcced4_0_19">
            <a:extLst>
              <a:ext uri="{FF2B5EF4-FFF2-40B4-BE49-F238E27FC236}">
                <a16:creationId xmlns:a16="http://schemas.microsoft.com/office/drawing/2014/main" id="{30B8A8F9-5F0B-0C3F-9ADF-1387D052FCA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13979" y="-760492"/>
            <a:ext cx="2878020" cy="6857998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TextBox 102">
            <a:extLst>
              <a:ext uri="{FF2B5EF4-FFF2-40B4-BE49-F238E27FC236}">
                <a16:creationId xmlns:a16="http://schemas.microsoft.com/office/drawing/2014/main" id="{E4895D29-AD6B-C8FF-1E3A-74AAB8DDDEB8}"/>
              </a:ext>
            </a:extLst>
          </p:cNvPr>
          <p:cNvSpPr txBox="1"/>
          <p:nvPr/>
        </p:nvSpPr>
        <p:spPr>
          <a:xfrm>
            <a:off x="108152" y="753886"/>
            <a:ext cx="6097508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AutoNum type="arabicParenR"/>
            </a:pPr>
            <a:r>
              <a:rPr lang="ru-RU" sz="1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Кто допускается к обучению?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99A4F4C-CEF0-493B-E24B-B1D8C7AC7B1A}"/>
              </a:ext>
            </a:extLst>
          </p:cNvPr>
          <p:cNvSpPr txBox="1"/>
          <p:nvPr/>
        </p:nvSpPr>
        <p:spPr>
          <a:xfrm>
            <a:off x="-115914" y="3848733"/>
            <a:ext cx="6097508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AutoNum type="arabicParenR"/>
            </a:pPr>
            <a:r>
              <a:rPr lang="ru-RU" sz="1800" b="1" dirty="0" err="1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Таймлайн</a:t>
            </a:r>
            <a:r>
              <a:rPr lang="ru-RU" sz="1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обучения</a:t>
            </a:r>
            <a:endParaRPr lang="ru-RU" sz="1800" b="1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971282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C0C11C-2DFD-5B5E-5E2E-D35BC3CFFA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9;p11">
            <a:extLst>
              <a:ext uri="{FF2B5EF4-FFF2-40B4-BE49-F238E27FC236}">
                <a16:creationId xmlns:a16="http://schemas.microsoft.com/office/drawing/2014/main" id="{13D61CC4-9276-F5B5-05BA-43113D162A17}"/>
              </a:ext>
            </a:extLst>
          </p:cNvPr>
          <p:cNvSpPr txBox="1"/>
          <p:nvPr/>
        </p:nvSpPr>
        <p:spPr>
          <a:xfrm>
            <a:off x="972570" y="934727"/>
            <a:ext cx="9428263" cy="301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DFDFDF"/>
                </a:solidFill>
                <a:effectLst/>
                <a:uLnTx/>
                <a:uFillTx/>
                <a:latin typeface="IBM Plex Sans" panose="020B0503050203000203" pitchFamily="34" charset="0"/>
                <a:ea typeface="Proxima Nova"/>
                <a:cs typeface="Proxima Nova"/>
                <a:sym typeface="Proxima Nova"/>
              </a:rPr>
              <a:t>Алгоритм поступления и обучения:</a:t>
            </a:r>
          </a:p>
          <a:p>
            <a:pPr marL="0" marR="0" lvl="0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DFDFDF"/>
              </a:solidFill>
              <a:effectLst/>
              <a:uLnTx/>
              <a:uFillTx/>
              <a:latin typeface="IBM Plex Sans" panose="020B0503050203000203" pitchFamily="34" charset="0"/>
              <a:ea typeface="Proxima Nova"/>
              <a:cs typeface="Proxima Nova"/>
              <a:sym typeface="Proxima Nova"/>
            </a:endParaRPr>
          </a:p>
        </p:txBody>
      </p:sp>
      <p:sp>
        <p:nvSpPr>
          <p:cNvPr id="2" name="Google Shape;289;p11">
            <a:extLst>
              <a:ext uri="{FF2B5EF4-FFF2-40B4-BE49-F238E27FC236}">
                <a16:creationId xmlns:a16="http://schemas.microsoft.com/office/drawing/2014/main" id="{0CA93E90-1BBC-BFFC-5747-CE11F36070B1}"/>
              </a:ext>
            </a:extLst>
          </p:cNvPr>
          <p:cNvSpPr txBox="1"/>
          <p:nvPr/>
        </p:nvSpPr>
        <p:spPr>
          <a:xfrm>
            <a:off x="972570" y="2028420"/>
            <a:ext cx="10322960" cy="237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BEDE1"/>
              </a:buClr>
              <a:buSzPct val="100000"/>
              <a:buFont typeface="+mj-lt"/>
              <a:buAutoNum type="arabicPeriod"/>
              <a:tabLst/>
              <a:defRPr/>
            </a:pPr>
            <a:r>
              <a:rPr lang="ru-RU" dirty="0">
                <a:solidFill>
                  <a:schemeClr val="bg1"/>
                </a:solidFill>
                <a:latin typeface="Montserrat"/>
                <a:sym typeface="Proxima Nova"/>
              </a:rPr>
              <a:t>Назначение ответственного от вуза за обучение студентов на цифровых кафедрах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BEDE1"/>
              </a:buClr>
              <a:buSzPct val="100000"/>
              <a:buFont typeface="+mj-lt"/>
              <a:buAutoNum type="arabicPeriod"/>
              <a:tabLst/>
              <a:defRPr/>
            </a:pPr>
            <a:r>
              <a:rPr lang="ru-RU" dirty="0">
                <a:solidFill>
                  <a:schemeClr val="bg1"/>
                </a:solidFill>
                <a:latin typeface="Montserrat"/>
                <a:sym typeface="Proxima Nova"/>
              </a:rPr>
              <a:t>Подписание рамочного соглашения об обучении между ТГУ и вузом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BEDE1"/>
              </a:buClr>
              <a:buSzPct val="100000"/>
              <a:buFont typeface="+mj-lt"/>
              <a:buAutoNum type="arabicPeriod"/>
              <a:tabLst/>
              <a:defRPr/>
            </a:pPr>
            <a:r>
              <a:rPr lang="ru-RU" dirty="0">
                <a:solidFill>
                  <a:schemeClr val="bg1"/>
                </a:solidFill>
                <a:latin typeface="Montserrat"/>
                <a:sym typeface="Proxima Nova"/>
              </a:rPr>
              <a:t>Распространение информации о возможности обучения среди студентов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BEDE1"/>
              </a:buClr>
              <a:buSzPct val="100000"/>
              <a:buFont typeface="+mj-lt"/>
              <a:buAutoNum type="arabicPeriod"/>
              <a:tabLst/>
              <a:defRPr/>
            </a:pPr>
            <a:r>
              <a:rPr lang="ru-RU" dirty="0">
                <a:solidFill>
                  <a:schemeClr val="bg1"/>
                </a:solidFill>
                <a:latin typeface="Montserrat"/>
                <a:sym typeface="Proxima Nova"/>
              </a:rPr>
              <a:t>Самостоятельная регистрация студентов на сайте проекта </a:t>
            </a:r>
            <a:r>
              <a:rPr lang="en-US" dirty="0">
                <a:solidFill>
                  <a:schemeClr val="bg1"/>
                </a:solidFill>
                <a:latin typeface="Montserrat"/>
                <a:sym typeface="Proxima Nova"/>
              </a:rPr>
              <a:t>itkaftsu.ru</a:t>
            </a:r>
            <a:endParaRPr lang="ru-RU" dirty="0">
              <a:solidFill>
                <a:schemeClr val="bg1"/>
              </a:solidFill>
              <a:latin typeface="Montserrat"/>
              <a:sym typeface="Proxima Nov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BEDE1"/>
              </a:buClr>
              <a:buSzPct val="100000"/>
              <a:buFont typeface="+mj-lt"/>
              <a:buAutoNum type="arabicPeriod"/>
              <a:tabLst/>
              <a:defRPr/>
            </a:pPr>
            <a:r>
              <a:rPr lang="ru-RU" dirty="0">
                <a:solidFill>
                  <a:schemeClr val="bg1"/>
                </a:solidFill>
                <a:latin typeface="Montserrat"/>
                <a:sym typeface="Proxima Nova"/>
              </a:rPr>
              <a:t>Информирование студентов о старте обучения, прохождении входного, промежуточного и итогового ассессмента с двух сторон (ТГУ и вуз)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BEDE1"/>
              </a:buClr>
              <a:buSzPct val="100000"/>
              <a:buFont typeface="+mj-lt"/>
              <a:buAutoNum type="arabicPeriod"/>
              <a:tabLst/>
              <a:defRPr/>
            </a:pPr>
            <a:r>
              <a:rPr lang="ru-RU" dirty="0">
                <a:solidFill>
                  <a:schemeClr val="bg1"/>
                </a:solidFill>
                <a:latin typeface="Montserrat"/>
                <a:sym typeface="Proxima Nova"/>
              </a:rPr>
              <a:t>Организацию образовательного процесса полностью берёт на себя ТГУ</a:t>
            </a:r>
          </a:p>
          <a:p>
            <a:pPr marL="457200" marR="0" lvl="0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2BEDE1"/>
              </a:buClr>
              <a:buSzPts val="4800"/>
              <a:buFontTx/>
              <a:buAutoNum type="arabicPeriod"/>
              <a:tabLst/>
              <a:defRPr/>
            </a:pPr>
            <a:endParaRPr lang="ru-RU" dirty="0">
              <a:solidFill>
                <a:schemeClr val="bg1"/>
              </a:solidFill>
              <a:latin typeface="Montserrat"/>
              <a:sym typeface="Proxima Nova"/>
            </a:endParaRPr>
          </a:p>
          <a:p>
            <a:pPr marL="0" marR="0" lvl="0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Tx/>
              <a:buNone/>
              <a:tabLst/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DFDFDF"/>
              </a:solidFill>
              <a:effectLst/>
              <a:uLnTx/>
              <a:uFillTx/>
              <a:latin typeface="IBM Plex Sans" panose="020B0503050203000203" pitchFamily="34" charset="0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2280256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89;p11">
            <a:extLst>
              <a:ext uri="{FF2B5EF4-FFF2-40B4-BE49-F238E27FC236}">
                <a16:creationId xmlns:a16="http://schemas.microsoft.com/office/drawing/2014/main" id="{8BF9B1D2-4D14-4252-B375-E8245995F2A2}"/>
              </a:ext>
            </a:extLst>
          </p:cNvPr>
          <p:cNvSpPr txBox="1"/>
          <p:nvPr/>
        </p:nvSpPr>
        <p:spPr bwMode="white">
          <a:xfrm>
            <a:off x="1055688" y="2060575"/>
            <a:ext cx="7861246" cy="136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BM Plex Sans" panose="020B0503050203000203" pitchFamily="34" charset="0"/>
                <a:ea typeface="Proxima Nova"/>
                <a:cs typeface="Proxima Nova"/>
                <a:sym typeface="Proxima Nova"/>
              </a:rPr>
              <a:t>Возможности обучения студентов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BM Plex Sans" panose="020B0503050203000203" pitchFamily="34" charset="0"/>
                <a:ea typeface="Proxima Nova"/>
                <a:cs typeface="Proxima Nova"/>
                <a:sym typeface="Proxima Nova"/>
              </a:rPr>
              <a:t>IT-</a:t>
            </a: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BM Plex Sans" panose="020B0503050203000203" pitchFamily="34" charset="0"/>
                <a:ea typeface="Proxima Nova"/>
                <a:cs typeface="Proxima Nova"/>
                <a:sym typeface="Proxima Nova"/>
              </a:rPr>
              <a:t>навыкам в рамках проекта 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BM Plex Sans" panose="020B0503050203000203" pitchFamily="34" charset="0"/>
                <a:ea typeface="Proxima Nova"/>
                <a:cs typeface="Proxima Nova"/>
                <a:sym typeface="Proxima Nova"/>
              </a:rPr>
              <a:t>«Цифровые кафедры»</a:t>
            </a: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BBF825CB-22DC-4E52-B308-C40E6C34E039}"/>
              </a:ext>
            </a:extLst>
          </p:cNvPr>
          <p:cNvSpPr txBox="1"/>
          <p:nvPr/>
        </p:nvSpPr>
        <p:spPr>
          <a:xfrm>
            <a:off x="1055688" y="6107560"/>
            <a:ext cx="3771900" cy="259578"/>
          </a:xfrm>
          <a:prstGeom prst="rect">
            <a:avLst/>
          </a:prstGeom>
        </p:spPr>
        <p:txBody>
          <a:bodyPr vert="horz" wrap="square" lIns="0" tIns="19895" rIns="0" bIns="0" rtlCol="0">
            <a:spAutoFit/>
          </a:bodyPr>
          <a:lstStyle/>
          <a:p>
            <a:pPr marL="20942" marR="8377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FDFDF"/>
                </a:solidFill>
                <a:effectLst/>
                <a:uLnTx/>
                <a:uFillTx/>
                <a:latin typeface="IBM Plex Sans"/>
                <a:ea typeface="+mn-ea"/>
                <a:cs typeface="Times New Roman" panose="02020603050405020304" pitchFamily="18" charset="0"/>
              </a:rPr>
              <a:t>da_maslova@ido.tsu.ru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DFDFDF"/>
              </a:solidFill>
              <a:effectLst/>
              <a:uLnTx/>
              <a:uFillTx/>
              <a:latin typeface="IBM Plex Sans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40774437-FE01-4D9A-896C-EBCBFB755936}"/>
              </a:ext>
            </a:extLst>
          </p:cNvPr>
          <p:cNvSpPr txBox="1"/>
          <p:nvPr/>
        </p:nvSpPr>
        <p:spPr>
          <a:xfrm>
            <a:off x="1055687" y="4726190"/>
            <a:ext cx="8298285" cy="1180150"/>
          </a:xfrm>
          <a:prstGeom prst="rect">
            <a:avLst/>
          </a:prstGeom>
        </p:spPr>
        <p:txBody>
          <a:bodyPr vert="horz" wrap="square" lIns="0" tIns="19895" rIns="0" bIns="0" rtlCol="0">
            <a:spAutoFit/>
          </a:bodyPr>
          <a:lstStyle/>
          <a:p>
            <a:pPr marL="20942" marR="8377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DFDFDF"/>
                </a:solidFill>
                <a:effectLst/>
                <a:uLnTx/>
                <a:uFillTx/>
                <a:latin typeface="IBM Plex Sans"/>
                <a:ea typeface="+mn-ea"/>
                <a:cs typeface="Times New Roman" panose="02020603050405020304" pitchFamily="18" charset="0"/>
              </a:rPr>
              <a:t>Маслова Дарья Александровна,</a:t>
            </a:r>
          </a:p>
          <a:p>
            <a:pPr marL="20942" marR="8377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DFDFDF"/>
                </a:solidFill>
                <a:effectLst/>
                <a:uLnTx/>
                <a:uFillTx/>
                <a:latin typeface="IBM Plex Sans"/>
                <a:ea typeface="+mn-ea"/>
                <a:cs typeface="Times New Roman" panose="02020603050405020304" pitchFamily="18" charset="0"/>
              </a:rPr>
              <a:t>Директор Центра педагогического дизайна и онлайн-обучения </a:t>
            </a:r>
          </a:p>
          <a:p>
            <a:pPr marL="20942" marR="8377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DFDFDF"/>
                </a:solidFill>
                <a:effectLst/>
                <a:uLnTx/>
                <a:uFillTx/>
                <a:latin typeface="IBM Plex Sans"/>
                <a:ea typeface="+mn-ea"/>
                <a:cs typeface="Times New Roman" panose="02020603050405020304" pitchFamily="18" charset="0"/>
              </a:rPr>
              <a:t>Института дистанционного образования</a:t>
            </a:r>
          </a:p>
          <a:p>
            <a:pPr marL="20942" marR="8377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DFDFDF"/>
                </a:solidFill>
                <a:effectLst/>
                <a:uLnTx/>
                <a:uFillTx/>
                <a:latin typeface="IBM Plex Sans"/>
                <a:ea typeface="+mn-ea"/>
                <a:cs typeface="Times New Roman" panose="02020603050405020304" pitchFamily="18" charset="0"/>
              </a:rPr>
              <a:t>Национального исследовательского Томского государственного университета (ТГУ)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88" y="250454"/>
            <a:ext cx="1497532" cy="66479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620" y="345126"/>
            <a:ext cx="1565995" cy="56292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84" r="1"/>
          <a:stretch/>
        </p:blipFill>
        <p:spPr>
          <a:xfrm>
            <a:off x="9353973" y="0"/>
            <a:ext cx="2838027" cy="685800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6672" y="951660"/>
            <a:ext cx="585492" cy="58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5721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3086</TotalTime>
  <Words>476</Words>
  <Application>Microsoft Office PowerPoint</Application>
  <PresentationFormat>Широкоэкранный</PresentationFormat>
  <Paragraphs>83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IBM Plex Sans</vt:lpstr>
      <vt:lpstr>Montserrat</vt:lpstr>
      <vt:lpstr>Montserrat Medium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UserIDO</dc:creator>
  <cp:lastModifiedBy>Daria</cp:lastModifiedBy>
  <cp:revision>44</cp:revision>
  <cp:lastPrinted>2024-01-12T06:37:55Z</cp:lastPrinted>
  <dcterms:created xsi:type="dcterms:W3CDTF">2022-09-15T07:23:32Z</dcterms:created>
  <dcterms:modified xsi:type="dcterms:W3CDTF">2024-05-14T08:55:38Z</dcterms:modified>
</cp:coreProperties>
</file>