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33C1BA-C9A9-2E4F-9742-054F531BF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E64244E-B37E-A79C-F300-F97A01505C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84455D-EFF2-8384-D0AF-F6E7CE7C5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61F4-3D1A-4BC6-9C42-B2BBEA9BEA1E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E3F186-D89F-E046-15D7-8E71E2F34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24F637-EB96-4EA4-5334-B9172592E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7A0-2D64-4869-9C61-E31CF01E6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813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E8C2A6-3A35-99D5-9221-F2332E87F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8D2B35E-FF47-F5C9-EA97-163CEDE2BB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DD89B7-2EEF-400F-9474-286FF7A28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61F4-3D1A-4BC6-9C42-B2BBEA9BEA1E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64EBFE-628F-E5A8-5410-DDB7F2E2B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8C41A2-CC95-6CD3-6028-E1B2DE1C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7A0-2D64-4869-9C61-E31CF01E6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641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046F7DC-9439-3186-ACFF-57F892FAE6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4E57A4D-F7AE-3C15-193A-83F94C3AB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34B6E-5466-792F-2995-FCA1744C4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61F4-3D1A-4BC6-9C42-B2BBEA9BEA1E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A91EF4-9780-0A9B-A029-A4F12CC01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53301C-4B80-EFFA-4805-E6A911760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7A0-2D64-4869-9C61-E31CF01E6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54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092C95-64A4-AA7B-DDFC-C20CB3419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640BAC-F99D-6663-B373-28AE74E2E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6B11DB-B0C7-B490-9BEE-7EC121F1A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61F4-3D1A-4BC6-9C42-B2BBEA9BEA1E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AE4F44-13AA-6CCC-0B4F-C811251A5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7DF84C-91EC-A2ED-0D9D-DD4B0DCDB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7A0-2D64-4869-9C61-E31CF01E6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012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E40BA0-CDFA-949D-40B3-C6E291B35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746A2CA-E369-855A-A8BE-05E1DF2C3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AAB622-CE44-5AE1-5B7D-3C8A67076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61F4-3D1A-4BC6-9C42-B2BBEA9BEA1E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BD306C-6DFD-02BA-4A87-D796628C2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B00FEA-5308-8D05-DFD1-C326E84AC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7A0-2D64-4869-9C61-E31CF01E6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24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7F0ED6-6DAE-47AB-31F2-43252BFFF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768EAC-558F-20D9-F99C-C0BBAC8987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5A86610-6C97-6765-A1A9-78DDEF6F8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7339B96-1B1C-3DDD-ED25-FF871F5C8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61F4-3D1A-4BC6-9C42-B2BBEA9BEA1E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EDE361-EEEF-676F-4886-E26C5BC9E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43DA8E-64EA-A59D-77CB-F0AE0CB0F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7A0-2D64-4869-9C61-E31CF01E6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88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79B86A-F7C6-49BA-9B10-DA392317B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1340C3-DD5C-7393-57BC-A2C6D4DB0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CEA859A-2755-A33A-6E6F-4886645BB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4FCEA4B-E683-22F2-250F-6322F105D7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27B7116-DDBD-5C7F-00C2-6B15A5846B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7381131-CBD3-3112-F8D4-543A7D39D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61F4-3D1A-4BC6-9C42-B2BBEA9BEA1E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97110F4-61C0-855F-4127-E7DD3C090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D5F5FD9-CCCB-2245-CD2C-C732EBD2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7A0-2D64-4869-9C61-E31CF01E6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402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09EA5-8327-D030-2DC5-A3651A9C6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0D49EFE-BEFE-A55C-DFFA-86CF2F8D7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61F4-3D1A-4BC6-9C42-B2BBEA9BEA1E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E464EA8-29C0-6790-3004-95FF7D475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9B3187F-7958-D93D-D35F-FF6363946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7A0-2D64-4869-9C61-E31CF01E6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248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04DF6B7-487F-CA12-40B1-1B9A81C6E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61F4-3D1A-4BC6-9C42-B2BBEA9BEA1E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F26A20E-E319-C8C3-F0CD-38598D4AC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7BCD749-43C6-2F7D-27EA-FED7B8670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7A0-2D64-4869-9C61-E31CF01E6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30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417F84-8672-3B32-8D4F-4C1C9F303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16FDF-A329-2681-2668-43D5260D3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CFFF562-853B-EEBE-D279-34FFBB2D9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1CC68D-FD71-578B-DE87-6610F8873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61F4-3D1A-4BC6-9C42-B2BBEA9BEA1E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6CFC12-D658-6085-1FBA-599442A37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F0AB1B-CCB3-6ED1-32C4-3668F3042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7A0-2D64-4869-9C61-E31CF01E6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44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3B4E05-A54F-444F-288F-6FF1B7044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6A4D77E-3CCB-6148-AE83-D5BBC2D2A6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B000F0D-202A-E244-AFE1-CA4E4FE6FB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D0C9AE-C3C0-32C6-E13B-688C3A92A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61F4-3D1A-4BC6-9C42-B2BBEA9BEA1E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9E915E5-B8EE-6ECA-503F-D4B5FAC9D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4A6B890-D090-A1BF-BB9A-BEE6BE591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7A0-2D64-4869-9C61-E31CF01E6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8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CD5D63-3470-E3CD-0383-55D1211D7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49DB06B-92D0-4DA0-2780-DCB773C0E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20CFDF-B76D-8B1D-21F1-B7BF89DC1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F61F4-3D1A-4BC6-9C42-B2BBEA9BEA1E}" type="datetimeFigureOut">
              <a:rPr lang="ru-RU" smtClean="0"/>
              <a:t>15.05.2024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DD1C62-453D-9B5A-0F7C-88432D37FC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ABD49D-43C8-F999-9F47-E82C2E2B17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747A0-2D64-4869-9C61-E31CF01E6C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05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tkaftsu.ru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80C8E33-10C6-765F-7031-2E2E6590838E}"/>
              </a:ext>
            </a:extLst>
          </p:cNvPr>
          <p:cNvSpPr/>
          <p:nvPr/>
        </p:nvSpPr>
        <p:spPr>
          <a:xfrm>
            <a:off x="7348194" y="1772490"/>
            <a:ext cx="4529580" cy="48262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4921393-8E01-5753-9AC3-4F4ED1664E2A}"/>
              </a:ext>
            </a:extLst>
          </p:cNvPr>
          <p:cNvSpPr/>
          <p:nvPr/>
        </p:nvSpPr>
        <p:spPr>
          <a:xfrm>
            <a:off x="304800" y="433138"/>
            <a:ext cx="11572973" cy="952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1B4ED-8B74-4664-46FF-61975D611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414285"/>
            <a:ext cx="11582400" cy="978568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Бесплатное образование для студентов</a:t>
            </a:r>
            <a:r>
              <a:rPr lang="en-US" sz="3200" dirty="0">
                <a:solidFill>
                  <a:schemeClr val="bg1"/>
                </a:solidFill>
              </a:rPr>
              <a:t>: </a:t>
            </a:r>
            <a:r>
              <a:rPr lang="ru-RU" sz="3200" dirty="0">
                <a:solidFill>
                  <a:schemeClr val="bg1"/>
                </a:solidFill>
              </a:rPr>
              <a:t>проект «Цифровые кафедры»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C72E0EA-49D8-04F1-0A4F-87E719F2C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0086" y="1791344"/>
            <a:ext cx="6760590" cy="4807419"/>
          </a:xfrm>
        </p:spPr>
        <p:txBody>
          <a:bodyPr>
            <a:noAutofit/>
          </a:bodyPr>
          <a:lstStyle/>
          <a:p>
            <a:pPr algn="just"/>
            <a:r>
              <a:rPr lang="ru-RU" dirty="0"/>
              <a:t>Проект "Цифровые кафедры" направлен на развитие навыков в области информационных технологий среди студентов университетов с целью обеспечения высококвалифицированными кадрами приоритетных отраслей экономики, обладающими современными цифровыми компетенциями. </a:t>
            </a:r>
          </a:p>
          <a:p>
            <a:pPr algn="just"/>
            <a:endParaRPr lang="en-US" dirty="0"/>
          </a:p>
          <a:p>
            <a:pPr algn="just"/>
            <a:r>
              <a:rPr lang="ru-RU" dirty="0"/>
              <a:t>Эта инициатива осуществляется в рамках федерального проекта "Развитие кадрового потенциала ИТ-отрасли" национальной программы "Цифровая экономика Российской Федерации"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66A9D8-8986-1C30-A96C-FC31A06DBF0A}"/>
              </a:ext>
            </a:extLst>
          </p:cNvPr>
          <p:cNvSpPr txBox="1"/>
          <p:nvPr/>
        </p:nvSpPr>
        <p:spPr>
          <a:xfrm>
            <a:off x="7348194" y="1772490"/>
            <a:ext cx="4529579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1"/>
                </a:solidFill>
              </a:rPr>
              <a:t>Проект включает два направления подготовки: </a:t>
            </a:r>
            <a:endParaRPr lang="en-US" sz="2000" dirty="0">
              <a:solidFill>
                <a:schemeClr val="bg1"/>
              </a:solidFill>
            </a:endParaRPr>
          </a:p>
          <a:p>
            <a:pPr algn="just"/>
            <a:endParaRPr lang="ru-RU" sz="2000" dirty="0">
              <a:solidFill>
                <a:schemeClr val="bg1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dirty="0">
                <a:solidFill>
                  <a:schemeClr val="bg1"/>
                </a:solidFill>
              </a:rPr>
              <a:t>Формирование цифровых компетенций, необходимых для выполнения нового вида профессиональной деятельности в соответствии с перечнем областей цифровых компетенций по специальностям и направлениям подготовки ИТ-сферы.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>
                <a:solidFill>
                  <a:schemeClr val="bg1"/>
                </a:solidFill>
              </a:rPr>
              <a:t>Формирование цифровых компетенций в области создания алгоритмов и компьютерных программ, пригодных для практического применения по специальностям и направлениям подготовки, не отнесённым к ИТ-сфере.</a:t>
            </a:r>
          </a:p>
          <a:p>
            <a:pPr marL="342900" indent="-342900" algn="just">
              <a:buFont typeface="+mj-lt"/>
              <a:buAutoNum type="arabicPeriod"/>
            </a:pPr>
            <a:endParaRPr lang="ru-RU" dirty="0">
              <a:solidFill>
                <a:schemeClr val="bg1"/>
              </a:solidFill>
            </a:endParaRPr>
          </a:p>
          <a:p>
            <a:pPr algn="just"/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732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80C8E33-10C6-765F-7031-2E2E6590838E}"/>
              </a:ext>
            </a:extLst>
          </p:cNvPr>
          <p:cNvSpPr/>
          <p:nvPr/>
        </p:nvSpPr>
        <p:spPr>
          <a:xfrm>
            <a:off x="295373" y="3828165"/>
            <a:ext cx="11563547" cy="2615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4921393-8E01-5753-9AC3-4F4ED1664E2A}"/>
              </a:ext>
            </a:extLst>
          </p:cNvPr>
          <p:cNvSpPr/>
          <p:nvPr/>
        </p:nvSpPr>
        <p:spPr>
          <a:xfrm>
            <a:off x="304800" y="433138"/>
            <a:ext cx="11572973" cy="952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1B4ED-8B74-4664-46FF-61975D611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414285"/>
            <a:ext cx="11582400" cy="588408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Документы необходимые для поступления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C72E0EA-49D8-04F1-0A4F-87E719F2C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5373" y="1791345"/>
            <a:ext cx="11591827" cy="1631216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/>
              <a:t>Для зачисления от Вуза-партнера каждый студент должен заполнить форму на сайте </a:t>
            </a:r>
            <a:r>
              <a:rPr lang="ru-RU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https://itkaftsu.ru/</a:t>
            </a:r>
            <a:r>
              <a:rPr lang="ru-RU" dirty="0"/>
              <a:t> , используя только </a:t>
            </a:r>
            <a:r>
              <a:rPr lang="ru-RU" dirty="0">
                <a:solidFill>
                  <a:schemeClr val="accent1"/>
                </a:solidFill>
              </a:rPr>
              <a:t>СНИЛС</a:t>
            </a:r>
            <a:r>
              <a:rPr lang="ru-RU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66A9D8-8986-1C30-A96C-FC31A06DBF0A}"/>
              </a:ext>
            </a:extLst>
          </p:cNvPr>
          <p:cNvSpPr txBox="1"/>
          <p:nvPr/>
        </p:nvSpPr>
        <p:spPr>
          <a:xfrm>
            <a:off x="304800" y="4224091"/>
            <a:ext cx="1156354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1"/>
                </a:solidFill>
              </a:rPr>
              <a:t>После заполнения формы будут автоматически сформированы оставшиеся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ru-RU" sz="2000" dirty="0">
                <a:solidFill>
                  <a:schemeClr val="bg1"/>
                </a:solidFill>
              </a:rPr>
              <a:t>необходимые для заполнения документы</a:t>
            </a:r>
            <a:r>
              <a:rPr lang="en-US" sz="2000" dirty="0">
                <a:solidFill>
                  <a:schemeClr val="bg1"/>
                </a:solidFill>
              </a:rPr>
              <a:t>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>
                <a:solidFill>
                  <a:schemeClr val="bg1"/>
                </a:solidFill>
              </a:rPr>
              <a:t>Заявление о поступлении на обучение</a:t>
            </a:r>
            <a:r>
              <a:rPr lang="en-US" sz="2000" dirty="0">
                <a:solidFill>
                  <a:schemeClr val="bg1"/>
                </a:solidFill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>
                <a:solidFill>
                  <a:schemeClr val="bg1"/>
                </a:solidFill>
              </a:rPr>
              <a:t>Согласие на обработку персональных данных</a:t>
            </a:r>
            <a:r>
              <a:rPr lang="en-US" sz="2000" dirty="0">
                <a:solidFill>
                  <a:schemeClr val="bg1"/>
                </a:solidFill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>
                <a:solidFill>
                  <a:schemeClr val="bg1"/>
                </a:solidFill>
              </a:rPr>
              <a:t>Согласие на обработку персональных данных для прохождения </a:t>
            </a:r>
            <a:r>
              <a:rPr lang="ru-RU" sz="2000" dirty="0" err="1">
                <a:solidFill>
                  <a:schemeClr val="bg1"/>
                </a:solidFill>
              </a:rPr>
              <a:t>Прокторинга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3056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80C8E33-10C6-765F-7031-2E2E6590838E}"/>
              </a:ext>
            </a:extLst>
          </p:cNvPr>
          <p:cNvSpPr/>
          <p:nvPr/>
        </p:nvSpPr>
        <p:spPr>
          <a:xfrm>
            <a:off x="4331368" y="1221789"/>
            <a:ext cx="3529263" cy="5221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4921393-8E01-5753-9AC3-4F4ED1664E2A}"/>
              </a:ext>
            </a:extLst>
          </p:cNvPr>
          <p:cNvSpPr/>
          <p:nvPr/>
        </p:nvSpPr>
        <p:spPr>
          <a:xfrm>
            <a:off x="304800" y="433138"/>
            <a:ext cx="11572973" cy="588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1B4ED-8B74-4664-46FF-61975D611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414285"/>
            <a:ext cx="11582400" cy="588408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Список программ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C72E0EA-49D8-04F1-0A4F-87E719F2C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5373" y="1202936"/>
            <a:ext cx="3474522" cy="5534748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/>
              <a:t>Аналитика данных</a:t>
            </a:r>
            <a:r>
              <a:rPr lang="en-US" sz="2000" b="1" dirty="0"/>
              <a:t>:</a:t>
            </a:r>
            <a:endParaRPr lang="ru-RU" sz="2000" b="1" dirty="0"/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Основы алгоритмизации</a:t>
            </a:r>
            <a:r>
              <a:rPr lang="en-US" sz="2000" dirty="0"/>
              <a:t>;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Проектирование дизайна исследований в </a:t>
            </a:r>
            <a:r>
              <a:rPr lang="en-US" sz="2000" dirty="0"/>
              <a:t>Big Data;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Основы программирования на языке </a:t>
            </a:r>
            <a:r>
              <a:rPr lang="en-US" sz="2000" dirty="0"/>
              <a:t>Python;</a:t>
            </a:r>
            <a:endParaRPr lang="ru-RU" sz="2000" dirty="0"/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Визуализация данных и построение </a:t>
            </a:r>
            <a:r>
              <a:rPr lang="ru-RU" sz="2000" dirty="0" err="1"/>
              <a:t>дашбордов</a:t>
            </a:r>
            <a:r>
              <a:rPr lang="en-US" sz="2000" dirty="0"/>
              <a:t>;</a:t>
            </a:r>
            <a:endParaRPr lang="ru-RU" sz="2000" dirty="0"/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Алгоритмы классического машинного обучения</a:t>
            </a:r>
            <a:r>
              <a:rPr lang="en-US" sz="2000" dirty="0"/>
              <a:t>;</a:t>
            </a:r>
            <a:endParaRPr lang="ru-RU" sz="2000" dirty="0"/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Стажировка</a:t>
            </a:r>
            <a:r>
              <a:rPr lang="en-US" sz="2000" dirty="0"/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66A9D8-8986-1C30-A96C-FC31A06DBF0A}"/>
              </a:ext>
            </a:extLst>
          </p:cNvPr>
          <p:cNvSpPr txBox="1"/>
          <p:nvPr/>
        </p:nvSpPr>
        <p:spPr>
          <a:xfrm>
            <a:off x="4321941" y="1202936"/>
            <a:ext cx="3529263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</a:rPr>
              <a:t>Цифровой журналист</a:t>
            </a:r>
            <a:r>
              <a:rPr lang="en-US" sz="2000" b="1" dirty="0">
                <a:solidFill>
                  <a:schemeClr val="bg1"/>
                </a:solidFill>
              </a:rPr>
              <a:t>:</a:t>
            </a:r>
          </a:p>
          <a:p>
            <a:pPr algn="just"/>
            <a:endParaRPr lang="en-US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Цифровая среда, контент и его продвижение</a:t>
            </a:r>
            <a:r>
              <a:rPr lang="en-US" sz="2000" dirty="0">
                <a:solidFill>
                  <a:schemeClr val="bg1"/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Текст, фото, аудио и видео-контент в интернет-среде</a:t>
            </a:r>
            <a:r>
              <a:rPr lang="en-US" sz="2000" dirty="0">
                <a:solidFill>
                  <a:schemeClr val="bg1"/>
                </a:solidFill>
              </a:rPr>
              <a:t>:</a:t>
            </a:r>
            <a:r>
              <a:rPr lang="ru-RU" sz="2000" dirty="0">
                <a:solidFill>
                  <a:schemeClr val="bg1"/>
                </a:solidFill>
              </a:rPr>
              <a:t> генерация и распространение</a:t>
            </a:r>
            <a:r>
              <a:rPr lang="en-US" sz="2000" dirty="0">
                <a:solidFill>
                  <a:schemeClr val="bg1"/>
                </a:solidFill>
              </a:rPr>
              <a:t>;</a:t>
            </a:r>
            <a:endParaRPr lang="ru-RU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Карьера </a:t>
            </a:r>
            <a:r>
              <a:rPr lang="ru-RU" sz="2000" dirty="0" err="1">
                <a:solidFill>
                  <a:schemeClr val="bg1"/>
                </a:solidFill>
              </a:rPr>
              <a:t>диджитал</a:t>
            </a:r>
            <a:r>
              <a:rPr lang="ru-RU" sz="2000" dirty="0">
                <a:solidFill>
                  <a:schemeClr val="bg1"/>
                </a:solidFill>
              </a:rPr>
              <a:t>-журналиста (самопрезентация и портфолио)</a:t>
            </a:r>
            <a:r>
              <a:rPr lang="en-US" sz="2000" dirty="0">
                <a:solidFill>
                  <a:schemeClr val="bg1"/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Стажировка.</a:t>
            </a:r>
            <a:endParaRPr lang="en-US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A22D9374-F728-E535-6AC2-1B52062DD0C6}"/>
              </a:ext>
            </a:extLst>
          </p:cNvPr>
          <p:cNvSpPr txBox="1">
            <a:spLocks/>
          </p:cNvSpPr>
          <p:nvPr/>
        </p:nvSpPr>
        <p:spPr>
          <a:xfrm>
            <a:off x="8403250" y="1202936"/>
            <a:ext cx="3474522" cy="55347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/>
              <a:t>Цифровая юриспруденция</a:t>
            </a:r>
            <a:r>
              <a:rPr lang="en-US" sz="2000" b="1" dirty="0"/>
              <a:t>:</a:t>
            </a:r>
            <a:endParaRPr lang="ru-RU" sz="2000" b="1" dirty="0"/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Основы алгоритмизации и программирования</a:t>
            </a:r>
            <a:r>
              <a:rPr lang="en-US" sz="2000" dirty="0"/>
              <a:t>;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Применение аналитики больших данных в юридической практике</a:t>
            </a:r>
            <a:r>
              <a:rPr lang="en-US" sz="2000" dirty="0"/>
              <a:t>;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Введение в машинное обучение</a:t>
            </a:r>
            <a:r>
              <a:rPr lang="en-US" sz="2000" dirty="0"/>
              <a:t>;</a:t>
            </a:r>
            <a:endParaRPr lang="ru-RU" sz="2000" dirty="0"/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Разработка интерактивных шаблонов документов и ботов для юридической практики</a:t>
            </a:r>
            <a:r>
              <a:rPr lang="en-US" sz="2000" dirty="0"/>
              <a:t>;</a:t>
            </a:r>
            <a:endParaRPr lang="ru-RU" sz="2000" dirty="0"/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Стажировка</a:t>
            </a:r>
            <a:r>
              <a:rPr lang="en-US" sz="2000" dirty="0"/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2018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80C8E33-10C6-765F-7031-2E2E6590838E}"/>
              </a:ext>
            </a:extLst>
          </p:cNvPr>
          <p:cNvSpPr/>
          <p:nvPr/>
        </p:nvSpPr>
        <p:spPr>
          <a:xfrm>
            <a:off x="4331368" y="1221789"/>
            <a:ext cx="3529263" cy="5221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4921393-8E01-5753-9AC3-4F4ED1664E2A}"/>
              </a:ext>
            </a:extLst>
          </p:cNvPr>
          <p:cNvSpPr/>
          <p:nvPr/>
        </p:nvSpPr>
        <p:spPr>
          <a:xfrm>
            <a:off x="304800" y="433138"/>
            <a:ext cx="11572973" cy="588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1B4ED-8B74-4664-46FF-61975D611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414285"/>
            <a:ext cx="11582400" cy="588408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Список программ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C72E0EA-49D8-04F1-0A4F-87E719F2C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5373" y="1202936"/>
            <a:ext cx="3474522" cy="5534748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/>
              <a:t>Цифровой дизайн</a:t>
            </a:r>
            <a:r>
              <a:rPr lang="en-US" sz="2000" b="1" dirty="0"/>
              <a:t>:</a:t>
            </a:r>
            <a:endParaRPr lang="ru-RU" sz="2000" b="1" dirty="0"/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Введение в графический дизайн</a:t>
            </a:r>
            <a:r>
              <a:rPr lang="en-US" sz="2000" dirty="0"/>
              <a:t>;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Работа в </a:t>
            </a:r>
            <a:r>
              <a:rPr lang="en-US" sz="2000" dirty="0"/>
              <a:t>Adobe</a:t>
            </a:r>
            <a:r>
              <a:rPr lang="ru-RU" sz="2000" dirty="0"/>
              <a:t> </a:t>
            </a:r>
            <a:r>
              <a:rPr lang="en-US" sz="2000" dirty="0"/>
              <a:t>illustrator, Photoshop, Figma, Tilda;</a:t>
            </a:r>
          </a:p>
          <a:p>
            <a:pPr marL="342900" indent="-34290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Бренд, логотип, фирменный стиль</a:t>
            </a:r>
            <a:r>
              <a:rPr lang="en-US" sz="2000" dirty="0"/>
              <a:t>;</a:t>
            </a:r>
            <a:endParaRPr lang="ru-RU" sz="2000" dirty="0"/>
          </a:p>
          <a:p>
            <a:pPr marL="342900" indent="-34290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Портфолио. Продвижение в соцсетях, законодательная база</a:t>
            </a:r>
            <a:r>
              <a:rPr lang="en-US" sz="2000" dirty="0"/>
              <a:t>;</a:t>
            </a:r>
            <a:endParaRPr lang="ru-RU" sz="2000" dirty="0"/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Стажировка</a:t>
            </a:r>
            <a:r>
              <a:rPr lang="en-US" sz="2000" dirty="0"/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66A9D8-8986-1C30-A96C-FC31A06DBF0A}"/>
              </a:ext>
            </a:extLst>
          </p:cNvPr>
          <p:cNvSpPr txBox="1"/>
          <p:nvPr/>
        </p:nvSpPr>
        <p:spPr>
          <a:xfrm>
            <a:off x="4321941" y="1202936"/>
            <a:ext cx="352926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Менеджер гибкого управления </a:t>
            </a:r>
            <a:r>
              <a:rPr lang="en-US" sz="2000" b="1" dirty="0">
                <a:solidFill>
                  <a:schemeClr val="bg1"/>
                </a:solidFill>
              </a:rPr>
              <a:t>IT </a:t>
            </a:r>
            <a:r>
              <a:rPr lang="ru-RU" sz="2000" b="1" dirty="0">
                <a:solidFill>
                  <a:schemeClr val="bg1"/>
                </a:solidFill>
              </a:rPr>
              <a:t>проектами</a:t>
            </a:r>
            <a:r>
              <a:rPr lang="en-US" sz="2000" b="1" dirty="0">
                <a:solidFill>
                  <a:schemeClr val="bg1"/>
                </a:solidFill>
              </a:rPr>
              <a:t>:</a:t>
            </a:r>
          </a:p>
          <a:p>
            <a:pPr algn="just"/>
            <a:endParaRPr lang="en-US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Маркетинг в </a:t>
            </a:r>
            <a:r>
              <a:rPr lang="en-US" sz="2000" dirty="0">
                <a:solidFill>
                  <a:schemeClr val="bg1"/>
                </a:solidFill>
              </a:rPr>
              <a:t>IT</a:t>
            </a:r>
            <a:r>
              <a:rPr lang="ru-RU" sz="2000" dirty="0">
                <a:solidFill>
                  <a:schemeClr val="bg1"/>
                </a:solidFill>
              </a:rPr>
              <a:t>-компании. Продвижение продукта</a:t>
            </a:r>
            <a:r>
              <a:rPr lang="en-US" sz="2000" dirty="0">
                <a:solidFill>
                  <a:schemeClr val="bg1"/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Управление проектами. Структурирование, этапы развития и эффективность проектов</a:t>
            </a:r>
            <a:r>
              <a:rPr lang="en-US" sz="2000" dirty="0">
                <a:solidFill>
                  <a:schemeClr val="bg1"/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Гибкие проектные технологии</a:t>
            </a:r>
            <a:r>
              <a:rPr lang="en-US" sz="2000" dirty="0">
                <a:solidFill>
                  <a:schemeClr val="bg1"/>
                </a:solidFill>
              </a:rPr>
              <a:t>. Agile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en-US" sz="2000" dirty="0">
                <a:solidFill>
                  <a:schemeClr val="bg1"/>
                </a:solidFill>
              </a:rPr>
              <a:t>Scrum, Kanban;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Стажировка.</a:t>
            </a:r>
            <a:endParaRPr lang="en-US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A22D9374-F728-E535-6AC2-1B52062DD0C6}"/>
              </a:ext>
            </a:extLst>
          </p:cNvPr>
          <p:cNvSpPr txBox="1">
            <a:spLocks/>
          </p:cNvSpPr>
          <p:nvPr/>
        </p:nvSpPr>
        <p:spPr>
          <a:xfrm>
            <a:off x="8403250" y="1202936"/>
            <a:ext cx="3474522" cy="55347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/>
              <a:t>1C </a:t>
            </a:r>
            <a:r>
              <a:rPr lang="ru-RU" sz="2000" b="1" dirty="0"/>
              <a:t>программист</a:t>
            </a:r>
            <a:r>
              <a:rPr lang="en-US" sz="2000" b="1" dirty="0"/>
              <a:t>:</a:t>
            </a:r>
            <a:endParaRPr lang="ru-RU" sz="2000" b="1" dirty="0"/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Основы алгоритмизации и программирования</a:t>
            </a:r>
            <a:r>
              <a:rPr lang="en-US" sz="2000" dirty="0"/>
              <a:t>;</a:t>
            </a:r>
          </a:p>
          <a:p>
            <a:pPr marL="342900" indent="-34290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Конфигурирование и программирование на платформе </a:t>
            </a:r>
            <a:br>
              <a:rPr lang="ru-RU" sz="2000" dirty="0"/>
            </a:br>
            <a:r>
              <a:rPr lang="ru-RU" sz="2000" dirty="0"/>
              <a:t>«1С</a:t>
            </a:r>
            <a:r>
              <a:rPr lang="en-US" sz="2000" dirty="0"/>
              <a:t>: </a:t>
            </a:r>
            <a:r>
              <a:rPr lang="ru-RU" sz="2000" dirty="0"/>
              <a:t>Предприятие 8»</a:t>
            </a:r>
            <a:r>
              <a:rPr lang="en-US" sz="2000" dirty="0"/>
              <a:t>;</a:t>
            </a:r>
          </a:p>
          <a:p>
            <a:pPr marL="342900" indent="-34290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Программирование на языках 1С и </a:t>
            </a:r>
            <a:r>
              <a:rPr lang="en-US" sz="2000" dirty="0"/>
              <a:t>SQL;</a:t>
            </a:r>
          </a:p>
          <a:p>
            <a:pPr marL="342900" indent="-34290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Сертификация </a:t>
            </a:r>
            <a:br>
              <a:rPr lang="en-US" sz="2000" dirty="0"/>
            </a:br>
            <a:r>
              <a:rPr lang="ru-RU" sz="2000" dirty="0"/>
              <a:t>«1С</a:t>
            </a:r>
            <a:r>
              <a:rPr lang="en-US" sz="2000" dirty="0"/>
              <a:t>: </a:t>
            </a:r>
            <a:r>
              <a:rPr lang="ru-RU" sz="2000" dirty="0"/>
              <a:t>Профессионал»</a:t>
            </a:r>
            <a:r>
              <a:rPr lang="en-US" sz="2000" dirty="0"/>
              <a:t>;</a:t>
            </a:r>
            <a:endParaRPr lang="ru-RU" sz="2000" dirty="0"/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Стажировка</a:t>
            </a:r>
            <a:r>
              <a:rPr lang="en-US" sz="2000" dirty="0"/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7679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80C8E33-10C6-765F-7031-2E2E6590838E}"/>
              </a:ext>
            </a:extLst>
          </p:cNvPr>
          <p:cNvSpPr/>
          <p:nvPr/>
        </p:nvSpPr>
        <p:spPr>
          <a:xfrm>
            <a:off x="4331368" y="1221789"/>
            <a:ext cx="3529263" cy="5221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4921393-8E01-5753-9AC3-4F4ED1664E2A}"/>
              </a:ext>
            </a:extLst>
          </p:cNvPr>
          <p:cNvSpPr/>
          <p:nvPr/>
        </p:nvSpPr>
        <p:spPr>
          <a:xfrm>
            <a:off x="304800" y="433138"/>
            <a:ext cx="11572973" cy="588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1B4ED-8B74-4664-46FF-61975D611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414285"/>
            <a:ext cx="11582400" cy="588408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Список программ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C72E0EA-49D8-04F1-0A4F-87E719F2C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5373" y="1202936"/>
            <a:ext cx="3474522" cy="5534748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/>
              <a:t>Web-</a:t>
            </a:r>
            <a:r>
              <a:rPr lang="ru-RU" sz="2000" b="1" dirty="0"/>
              <a:t>программист</a:t>
            </a:r>
            <a:r>
              <a:rPr lang="en-US" sz="2000" b="1" dirty="0"/>
              <a:t>:</a:t>
            </a:r>
            <a:endParaRPr lang="ru-RU" sz="2000" b="1" dirty="0"/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Основы алгоритмизации и программирования</a:t>
            </a:r>
            <a:r>
              <a:rPr lang="en-US" sz="2000" dirty="0"/>
              <a:t>;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Web-</a:t>
            </a:r>
            <a:r>
              <a:rPr lang="ru-RU" sz="2000" dirty="0"/>
              <a:t>разработка</a:t>
            </a:r>
            <a:r>
              <a:rPr lang="en-US" sz="2000" dirty="0"/>
              <a:t>;</a:t>
            </a:r>
          </a:p>
          <a:p>
            <a:pPr marL="342900" indent="-34290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Язык гипертекстовой разметки </a:t>
            </a:r>
            <a:r>
              <a:rPr lang="en-US" sz="2000" dirty="0"/>
              <a:t>HTML;</a:t>
            </a:r>
            <a:endParaRPr lang="ru-RU" sz="2000" dirty="0"/>
          </a:p>
          <a:p>
            <a:pPr marL="342900" indent="-34290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Каскадные таблицы стилей (</a:t>
            </a:r>
            <a:r>
              <a:rPr lang="en-US" sz="2000" dirty="0"/>
              <a:t>CSS);</a:t>
            </a:r>
          </a:p>
          <a:p>
            <a:pPr marL="342900" indent="-34290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Скриптовый язык программирования </a:t>
            </a:r>
            <a:r>
              <a:rPr lang="en-US" sz="2000" dirty="0"/>
              <a:t>PHP;</a:t>
            </a:r>
            <a:endParaRPr lang="ru-RU" sz="2000" dirty="0"/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Стажировка</a:t>
            </a:r>
            <a:r>
              <a:rPr lang="en-US" sz="2000" dirty="0"/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66A9D8-8986-1C30-A96C-FC31A06DBF0A}"/>
              </a:ext>
            </a:extLst>
          </p:cNvPr>
          <p:cNvSpPr txBox="1"/>
          <p:nvPr/>
        </p:nvSpPr>
        <p:spPr>
          <a:xfrm>
            <a:off x="4321941" y="1202936"/>
            <a:ext cx="3529263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Инженер по тестированию программного обеспечения</a:t>
            </a:r>
            <a:r>
              <a:rPr lang="en-US" sz="2000" b="1" dirty="0">
                <a:solidFill>
                  <a:schemeClr val="bg1"/>
                </a:solidFill>
              </a:rPr>
              <a:t>:</a:t>
            </a:r>
          </a:p>
          <a:p>
            <a:pPr algn="just"/>
            <a:endParaRPr lang="en-US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Введение в тестирование программного обеспечения</a:t>
            </a:r>
            <a:r>
              <a:rPr lang="en-US" sz="2000" dirty="0">
                <a:solidFill>
                  <a:schemeClr val="bg1"/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Тестирование мобильных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ru-RU" sz="2000" dirty="0">
                <a:solidFill>
                  <a:schemeClr val="bg1"/>
                </a:solidFill>
              </a:rPr>
              <a:t>и </a:t>
            </a:r>
            <a:r>
              <a:rPr lang="en-US" sz="2000" dirty="0">
                <a:solidFill>
                  <a:schemeClr val="bg1"/>
                </a:solidFill>
              </a:rPr>
              <a:t>web </a:t>
            </a:r>
            <a:r>
              <a:rPr lang="ru-RU" sz="2000" dirty="0">
                <a:solidFill>
                  <a:schemeClr val="bg1"/>
                </a:solidFill>
              </a:rPr>
              <a:t>приложений</a:t>
            </a:r>
            <a:r>
              <a:rPr lang="en-US" sz="2000" dirty="0">
                <a:solidFill>
                  <a:schemeClr val="bg1"/>
                </a:solidFill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Тестирование </a:t>
            </a:r>
            <a:r>
              <a:rPr lang="en-US" sz="2000" dirty="0">
                <a:solidFill>
                  <a:schemeClr val="bg1"/>
                </a:solidFill>
              </a:rPr>
              <a:t>API </a:t>
            </a:r>
            <a:r>
              <a:rPr lang="ru-RU" sz="2000" dirty="0">
                <a:solidFill>
                  <a:schemeClr val="bg1"/>
                </a:solidFill>
              </a:rPr>
              <a:t>на </a:t>
            </a:r>
            <a:r>
              <a:rPr lang="en-US" sz="2000" dirty="0">
                <a:solidFill>
                  <a:schemeClr val="bg1"/>
                </a:solidFill>
              </a:rPr>
              <a:t>Postman;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Автоматизация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ru-RU" sz="2000" dirty="0">
                <a:solidFill>
                  <a:schemeClr val="bg1"/>
                </a:solidFill>
              </a:rPr>
              <a:t>тестирования</a:t>
            </a:r>
            <a:r>
              <a:rPr lang="en-US" sz="2000" dirty="0">
                <a:solidFill>
                  <a:schemeClr val="bg1"/>
                </a:solidFill>
              </a:rPr>
              <a:t>;</a:t>
            </a:r>
          </a:p>
          <a:p>
            <a:endParaRPr lang="ru-RU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Стажировка.</a:t>
            </a:r>
            <a:endParaRPr lang="en-US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A22D9374-F728-E535-6AC2-1B52062DD0C6}"/>
              </a:ext>
            </a:extLst>
          </p:cNvPr>
          <p:cNvSpPr txBox="1">
            <a:spLocks/>
          </p:cNvSpPr>
          <p:nvPr/>
        </p:nvSpPr>
        <p:spPr>
          <a:xfrm>
            <a:off x="8403250" y="1202936"/>
            <a:ext cx="3474522" cy="55347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/>
              <a:t>Менеджер цифровой трансформации бизнес-процессов</a:t>
            </a:r>
            <a:r>
              <a:rPr lang="en-US" sz="2000" b="1" dirty="0"/>
              <a:t>:</a:t>
            </a:r>
            <a:endParaRPr lang="ru-RU" sz="2000" b="1" dirty="0"/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Методология моделирования и оптимизации бизнес-процессов</a:t>
            </a:r>
            <a:r>
              <a:rPr lang="en-US" sz="2000" dirty="0"/>
              <a:t>;</a:t>
            </a:r>
            <a:endParaRPr lang="ru-RU" sz="2000" dirty="0"/>
          </a:p>
          <a:p>
            <a:pPr marL="342900" indent="-34290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Трансформация бизнес-процессов через цифровые сервисы и инструменты: ИИ, Big Data</a:t>
            </a:r>
            <a:r>
              <a:rPr lang="en-US" sz="2000" dirty="0"/>
              <a:t>;</a:t>
            </a:r>
            <a:endParaRPr lang="ru-RU" sz="2000" dirty="0"/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Стажировка</a:t>
            </a:r>
            <a:r>
              <a:rPr lang="en-US" sz="2000" dirty="0"/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2407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80C8E33-10C6-765F-7031-2E2E6590838E}"/>
              </a:ext>
            </a:extLst>
          </p:cNvPr>
          <p:cNvSpPr/>
          <p:nvPr/>
        </p:nvSpPr>
        <p:spPr>
          <a:xfrm>
            <a:off x="4331368" y="1221789"/>
            <a:ext cx="3529263" cy="5221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4921393-8E01-5753-9AC3-4F4ED1664E2A}"/>
              </a:ext>
            </a:extLst>
          </p:cNvPr>
          <p:cNvSpPr/>
          <p:nvPr/>
        </p:nvSpPr>
        <p:spPr>
          <a:xfrm>
            <a:off x="304800" y="433138"/>
            <a:ext cx="11572973" cy="588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1B4ED-8B74-4664-46FF-61975D611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414285"/>
            <a:ext cx="11582400" cy="588408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Список программ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C72E0EA-49D8-04F1-0A4F-87E719F2C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5373" y="1202936"/>
            <a:ext cx="3474522" cy="5534748"/>
          </a:xfrm>
        </p:spPr>
        <p:txBody>
          <a:bodyPr>
            <a:no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/>
              <a:t>Оператор БПЛА</a:t>
            </a:r>
            <a:r>
              <a:rPr lang="en-US" sz="2000" b="1" dirty="0"/>
              <a:t>:</a:t>
            </a:r>
            <a:r>
              <a:rPr lang="ru-RU" sz="2000" b="1" dirty="0"/>
              <a:t> фотограмметрия и дистанционное зонирование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Основы алгоритмизации и программирования</a:t>
            </a:r>
            <a:r>
              <a:rPr lang="en-US" sz="2000" dirty="0"/>
              <a:t>;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Управление беспилотными летательными аппаратами (БПЛА) </a:t>
            </a:r>
            <a:r>
              <a:rPr lang="ru-RU" sz="2000" dirty="0" err="1"/>
              <a:t>мультироторного</a:t>
            </a:r>
            <a:r>
              <a:rPr lang="ru-RU" sz="2000" dirty="0"/>
              <a:t> типа</a:t>
            </a:r>
            <a:r>
              <a:rPr lang="en-US" sz="2000" dirty="0"/>
              <a:t>;</a:t>
            </a:r>
          </a:p>
          <a:p>
            <a:pPr marL="342900" indent="-34290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Обработка данных наблюдения</a:t>
            </a:r>
            <a:r>
              <a:rPr lang="en-US" sz="2000" dirty="0"/>
              <a:t>;</a:t>
            </a:r>
            <a:endParaRPr lang="ru-RU" sz="2000" dirty="0"/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Стажировка</a:t>
            </a:r>
            <a:r>
              <a:rPr lang="en-US" sz="2000" dirty="0"/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66A9D8-8986-1C30-A96C-FC31A06DBF0A}"/>
              </a:ext>
            </a:extLst>
          </p:cNvPr>
          <p:cNvSpPr txBox="1"/>
          <p:nvPr/>
        </p:nvSpPr>
        <p:spPr>
          <a:xfrm>
            <a:off x="4321941" y="1202936"/>
            <a:ext cx="352926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A22D9374-F728-E535-6AC2-1B52062DD0C6}"/>
              </a:ext>
            </a:extLst>
          </p:cNvPr>
          <p:cNvSpPr txBox="1">
            <a:spLocks/>
          </p:cNvSpPr>
          <p:nvPr/>
        </p:nvSpPr>
        <p:spPr>
          <a:xfrm>
            <a:off x="8403250" y="1202936"/>
            <a:ext cx="3474522" cy="55347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/>
              <a:t>Цифровая химия</a:t>
            </a:r>
            <a:r>
              <a:rPr lang="en-US" sz="2000" b="1" dirty="0"/>
              <a:t>:</a:t>
            </a:r>
            <a:endParaRPr lang="ru-RU" sz="2000" b="1" dirty="0"/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Основы алгоритмизации и программирования</a:t>
            </a:r>
            <a:r>
              <a:rPr lang="en-US" sz="2000" dirty="0"/>
              <a:t>;</a:t>
            </a:r>
          </a:p>
          <a:p>
            <a:pPr marL="342900" indent="-34290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Квантово-химические подходы к описанию молекул и химических реакций</a:t>
            </a:r>
            <a:r>
              <a:rPr lang="en-US" sz="2000" dirty="0"/>
              <a:t>;</a:t>
            </a:r>
            <a:endParaRPr lang="ru-RU" sz="2000" dirty="0"/>
          </a:p>
          <a:p>
            <a:pPr marL="342900" indent="-34290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Моделирование структуры и процессов в программах </a:t>
            </a:r>
            <a:r>
              <a:rPr lang="en-US" sz="2000" dirty="0"/>
              <a:t>USPEX</a:t>
            </a:r>
            <a:r>
              <a:rPr lang="ru-RU" sz="2000" dirty="0"/>
              <a:t>, </a:t>
            </a:r>
            <a:r>
              <a:rPr lang="en-US" sz="2000" dirty="0"/>
              <a:t>COMSOL Multiphysics</a:t>
            </a:r>
            <a:r>
              <a:rPr lang="ru-RU" sz="2000" dirty="0"/>
              <a:t> и </a:t>
            </a:r>
            <a:r>
              <a:rPr lang="en-US" sz="2000" dirty="0"/>
              <a:t>Aspen;</a:t>
            </a:r>
            <a:endParaRPr lang="ru-RU" sz="2000" dirty="0"/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Стажировка</a:t>
            </a:r>
            <a:r>
              <a:rPr lang="en-US" sz="2000" dirty="0"/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6279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80C8E33-10C6-765F-7031-2E2E6590838E}"/>
              </a:ext>
            </a:extLst>
          </p:cNvPr>
          <p:cNvSpPr/>
          <p:nvPr/>
        </p:nvSpPr>
        <p:spPr>
          <a:xfrm>
            <a:off x="4331368" y="1221789"/>
            <a:ext cx="3529263" cy="5221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4921393-8E01-5753-9AC3-4F4ED1664E2A}"/>
              </a:ext>
            </a:extLst>
          </p:cNvPr>
          <p:cNvSpPr/>
          <p:nvPr/>
        </p:nvSpPr>
        <p:spPr>
          <a:xfrm>
            <a:off x="304800" y="433138"/>
            <a:ext cx="11572973" cy="588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1B4ED-8B74-4664-46FF-61975D611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414285"/>
            <a:ext cx="11582400" cy="588408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Список программ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C72E0EA-49D8-04F1-0A4F-87E719F2C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5373" y="1202936"/>
            <a:ext cx="3474522" cy="5534748"/>
          </a:xfrm>
        </p:spPr>
        <p:txBody>
          <a:bodyPr>
            <a:no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/>
              <a:t>Цифровая дидактика 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ru-RU" sz="1800" dirty="0"/>
              <a:t>Программа для тех, кто планирует связать свою будущую работу с образованием - не обязательно в роли педагога, но абсолютно точно с </a:t>
            </a:r>
            <a:r>
              <a:rPr lang="ru-RU" sz="1800" dirty="0" err="1"/>
              <a:t>примением</a:t>
            </a:r>
            <a:r>
              <a:rPr lang="ru-RU" sz="1800" dirty="0"/>
              <a:t> "цифры". На выбор 3 трека: педагогический дизайнер, куратор онлайн-платформ, контент-</a:t>
            </a:r>
            <a:r>
              <a:rPr lang="ru-RU" sz="1800" dirty="0" err="1"/>
              <a:t>мэйкер</a:t>
            </a:r>
            <a:r>
              <a:rPr lang="ru-RU" sz="1800" dirty="0"/>
              <a:t>. В основе навыки по Python или генеративному искусственному интеллекту, мягкие навыки для цифровой экономики,  а также погружение в цифровую дидактику.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66A9D8-8986-1C30-A96C-FC31A06DBF0A}"/>
              </a:ext>
            </a:extLst>
          </p:cNvPr>
          <p:cNvSpPr txBox="1"/>
          <p:nvPr/>
        </p:nvSpPr>
        <p:spPr>
          <a:xfrm>
            <a:off x="4321941" y="1202936"/>
            <a:ext cx="352926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A22D9374-F728-E535-6AC2-1B52062DD0C6}"/>
              </a:ext>
            </a:extLst>
          </p:cNvPr>
          <p:cNvSpPr txBox="1">
            <a:spLocks/>
          </p:cNvSpPr>
          <p:nvPr/>
        </p:nvSpPr>
        <p:spPr>
          <a:xfrm>
            <a:off x="8403250" y="1202936"/>
            <a:ext cx="3474522" cy="55347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/>
              <a:t>Искусственный интеллект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ru-RU" sz="1800" dirty="0"/>
              <a:t>Программа для тех, кто хочет стать частью новой технологической эпохи и научиться работать с ИИ.  На выбор 3 трека: AI-тренер,  разметчик данных, NLP.  В основе навыки по Python или генеративному искусственному интеллекту, мягкие навыки для цифровой экономики, а также погружение в прикладной искусственный интеллект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D4C469-A189-C6D4-D0A7-9D33C564232A}"/>
              </a:ext>
            </a:extLst>
          </p:cNvPr>
          <p:cNvSpPr txBox="1"/>
          <p:nvPr/>
        </p:nvSpPr>
        <p:spPr>
          <a:xfrm>
            <a:off x="4321941" y="1221789"/>
            <a:ext cx="352926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Цифровое продвижение</a:t>
            </a:r>
          </a:p>
          <a:p>
            <a:endParaRPr lang="ru-RU" sz="2000" b="1" dirty="0"/>
          </a:p>
          <a:p>
            <a:r>
              <a:rPr lang="ru-RU" dirty="0">
                <a:solidFill>
                  <a:schemeClr val="bg1"/>
                </a:solidFill>
              </a:rPr>
              <a:t>Программа для тех, кто планирует стать частью команды продвижения продуктов компании и работать в онлайн-среде.  На выбор 3 трека: маркетолог-аналитик,  продюсер, контент-</a:t>
            </a:r>
            <a:r>
              <a:rPr lang="ru-RU" dirty="0" err="1">
                <a:solidFill>
                  <a:schemeClr val="bg1"/>
                </a:solidFill>
              </a:rPr>
              <a:t>мэйкер</a:t>
            </a:r>
            <a:r>
              <a:rPr lang="ru-RU" dirty="0">
                <a:solidFill>
                  <a:schemeClr val="bg1"/>
                </a:solidFill>
              </a:rPr>
              <a:t>.  В основе навыки по Python или генеративному искусственному интеллекту, мягкие навыки для цифровой экономики, а также погружение в цифровое продвижение.</a:t>
            </a:r>
          </a:p>
        </p:txBody>
      </p:sp>
    </p:spTree>
    <p:extLst>
      <p:ext uri="{BB962C8B-B14F-4D97-AF65-F5344CB8AC3E}">
        <p14:creationId xmlns:p14="http://schemas.microsoft.com/office/powerpoint/2010/main" val="3701972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80C8E33-10C6-765F-7031-2E2E6590838E}"/>
              </a:ext>
            </a:extLst>
          </p:cNvPr>
          <p:cNvSpPr/>
          <p:nvPr/>
        </p:nvSpPr>
        <p:spPr>
          <a:xfrm>
            <a:off x="295374" y="5646161"/>
            <a:ext cx="11582400" cy="952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4921393-8E01-5753-9AC3-4F4ED1664E2A}"/>
              </a:ext>
            </a:extLst>
          </p:cNvPr>
          <p:cNvSpPr/>
          <p:nvPr/>
        </p:nvSpPr>
        <p:spPr>
          <a:xfrm>
            <a:off x="304800" y="433138"/>
            <a:ext cx="11572973" cy="952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1B4ED-8B74-4664-46FF-61975D611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414285"/>
            <a:ext cx="11582400" cy="692620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Форма обучения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C72E0EA-49D8-04F1-0A4F-87E719F2C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0086" y="1791344"/>
            <a:ext cx="11572972" cy="3454423"/>
          </a:xfrm>
        </p:spPr>
        <p:txBody>
          <a:bodyPr>
            <a:noAutofit/>
          </a:bodyPr>
          <a:lstStyle/>
          <a:p>
            <a:pPr algn="just"/>
            <a:r>
              <a:rPr lang="ru-RU" dirty="0"/>
              <a:t>Обучение по всем программам осуществляется в онлайн-формате.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Продолжительность курса — с 21 октября 2024 года до июня-июля 2025 года. 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В течение обучения студенты проходят 3 оценочных мероприятия. Для успешного завершения программы необходимо сдать все 3 оценочных мероприятия, последнее из которых является Итоговой аттестацией.</a:t>
            </a:r>
          </a:p>
        </p:txBody>
      </p:sp>
    </p:spTree>
    <p:extLst>
      <p:ext uri="{BB962C8B-B14F-4D97-AF65-F5344CB8AC3E}">
        <p14:creationId xmlns:p14="http://schemas.microsoft.com/office/powerpoint/2010/main" val="3111748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764</Words>
  <Application>Microsoft Office PowerPoint</Application>
  <PresentationFormat>Широкоэкранный</PresentationFormat>
  <Paragraphs>107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Бесплатное образование для студентов: проект «Цифровые кафедры»</vt:lpstr>
      <vt:lpstr>Документы необходимые для поступления</vt:lpstr>
      <vt:lpstr>Список программ</vt:lpstr>
      <vt:lpstr>Список программ</vt:lpstr>
      <vt:lpstr>Список программ</vt:lpstr>
      <vt:lpstr>Список программ</vt:lpstr>
      <vt:lpstr>Список программ</vt:lpstr>
      <vt:lpstr>Форма обучения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Бесплатное образование для студентов: проект «Цифровые кафедры»</dc:title>
  <dc:creator>MARK</dc:creator>
  <cp:lastModifiedBy>MARK</cp:lastModifiedBy>
  <cp:revision>7</cp:revision>
  <dcterms:created xsi:type="dcterms:W3CDTF">2024-05-12T12:59:05Z</dcterms:created>
  <dcterms:modified xsi:type="dcterms:W3CDTF">2024-05-15T08:41:33Z</dcterms:modified>
</cp:coreProperties>
</file>